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tags/tag10.xml" ContentType="application/vnd.openxmlformats-officedocument.presentationml.tags+xml"/>
  <Override PartName="/ppt/notesSlides/notesSlide12.xml" ContentType="application/vnd.openxmlformats-officedocument.presentationml.notesSlide+xml"/>
  <Override PartName="/ppt/tags/tag11.xml" ContentType="application/vnd.openxmlformats-officedocument.presentationml.tags+xml"/>
  <Override PartName="/ppt/notesSlides/notesSlide13.xml" ContentType="application/vnd.openxmlformats-officedocument.presentationml.notesSlide+xml"/>
  <Override PartName="/ppt/tags/tag12.xml" ContentType="application/vnd.openxmlformats-officedocument.presentationml.tags+xml"/>
  <Override PartName="/ppt/notesSlides/notesSlide14.xml" ContentType="application/vnd.openxmlformats-officedocument.presentationml.notesSlide+xml"/>
  <Override PartName="/ppt/tags/tag13.xml" ContentType="application/vnd.openxmlformats-officedocument.presentationml.tags+xml"/>
  <Override PartName="/ppt/notesSlides/notesSlide15.xml" ContentType="application/vnd.openxmlformats-officedocument.presentationml.notesSlide+xml"/>
  <Override PartName="/ppt/tags/tag14.xml" ContentType="application/vnd.openxmlformats-officedocument.presentationml.tags+xml"/>
  <Override PartName="/ppt/notesSlides/notesSlide16.xml" ContentType="application/vnd.openxmlformats-officedocument.presentationml.notesSlide+xml"/>
  <Override PartName="/ppt/tags/tag15.xml" ContentType="application/vnd.openxmlformats-officedocument.presentationml.tags+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22"/>
  </p:notesMasterIdLst>
  <p:sldIdLst>
    <p:sldId id="256" r:id="rId5"/>
    <p:sldId id="257" r:id="rId6"/>
    <p:sldId id="258" r:id="rId7"/>
    <p:sldId id="259" r:id="rId8"/>
    <p:sldId id="260" r:id="rId9"/>
    <p:sldId id="261" r:id="rId10"/>
    <p:sldId id="262" r:id="rId11"/>
    <p:sldId id="263" r:id="rId12"/>
    <p:sldId id="270" r:id="rId13"/>
    <p:sldId id="272" r:id="rId14"/>
    <p:sldId id="271" r:id="rId15"/>
    <p:sldId id="264" r:id="rId16"/>
    <p:sldId id="265" r:id="rId17"/>
    <p:sldId id="266" r:id="rId18"/>
    <p:sldId id="267" r:id="rId19"/>
    <p:sldId id="268" r:id="rId20"/>
    <p:sldId id="269" r:id="rId21"/>
  </p:sldIdLst>
  <p:sldSz cx="12192000" cy="6858000"/>
  <p:notesSz cx="6858000" cy="9144000"/>
  <p:embeddedFontLst>
    <p:embeddedFont>
      <p:font typeface="Calibri" panose="020F0502020204030204" pitchFamily="34" charset="0"/>
      <p:regular r:id="rId23"/>
      <p:bold r:id="rId24"/>
      <p:italic r:id="rId25"/>
      <p:boldItalic r:id="rId26"/>
    </p:embeddedFont>
    <p:embeddedFont>
      <p:font typeface="Century Gothic" panose="020B0502020202020204" pitchFamily="34" charset="0"/>
      <p:regular r:id="rId27"/>
      <p:bold r:id="rId28"/>
      <p:italic r:id="rId29"/>
      <p:boldItalic r:id="rId30"/>
    </p:embeddedFont>
  </p:embeddedFontLst>
  <p:custDataLst>
    <p:tags r:id="rId31"/>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32" roundtripDataSignature="AMtx7mhlYlCtF+airiOZksSy3UV5ad0gh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02198C4-3087-4945-87E3-76CBB3509B7E}">
  <a:tblStyle styleId="{802198C4-3087-4945-87E3-76CBB3509B7E}"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6554" autoAdjust="0"/>
  </p:normalViewPr>
  <p:slideViewPr>
    <p:cSldViewPr snapToGrid="0">
      <p:cViewPr varScale="1">
        <p:scale>
          <a:sx n="71" d="100"/>
          <a:sy n="71" d="100"/>
        </p:scale>
        <p:origin x="1109" y="6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4.fntdata"/><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3.fntdata"/><Relationship Id="rId33"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7.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2.fntdata"/><Relationship Id="rId32" Type="http://customschemas.google.com/relationships/presentationmetadata" Target="metadata"/><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gs" Target="tags/tag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theme" Target="theme/theme1.xml"/><Relationship Id="rId8" Type="http://schemas.openxmlformats.org/officeDocument/2006/relationships/slide" Target="slides/slide4.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63919653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Calibri" panose="020F0502020204030204" pitchFamily="34" charset="0"/>
                <a:ea typeface="Calibri" panose="020F0502020204030204" pitchFamily="34" charset="0"/>
              </a:rPr>
              <a:t>This is the security policy presentation for the Green Pace project</a:t>
            </a:r>
            <a:endParaRPr lang="en-CA" sz="1800" dirty="0">
              <a:effectLst/>
              <a:latin typeface="Calibri" panose="020F0502020204030204" pitchFamily="34" charset="0"/>
              <a:ea typeface="Calibri" panose="020F0502020204030204" pitchFamily="34" charset="0"/>
            </a:endParaRPr>
          </a:p>
          <a:p>
            <a:pPr marL="0" lvl="0" indent="0" algn="l" rtl="0">
              <a:lnSpc>
                <a:spcPct val="100000"/>
              </a:lnSpc>
              <a:spcBef>
                <a:spcPts val="0"/>
              </a:spcBef>
              <a:spcAft>
                <a:spcPts val="0"/>
              </a:spcAft>
              <a:buSzPts val="1100"/>
              <a:buNone/>
            </a:pPr>
            <a:endParaRPr dirty="0"/>
          </a:p>
        </p:txBody>
      </p:sp>
      <p:sp>
        <p:nvSpPr>
          <p:cNvPr id="142" name="Google Shape;14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sz="1800" dirty="0">
                <a:effectLst/>
                <a:latin typeface="Calibri" panose="020F0502020204030204" pitchFamily="34" charset="0"/>
                <a:ea typeface="Calibri" panose="020F0502020204030204" pitchFamily="34" charset="0"/>
              </a:rPr>
              <a:t>The second example of unit testing is verifying resizing can increase the collection size. This tests that the collection size can be increased by resizing.</a:t>
            </a:r>
            <a:endParaRPr lang="en-CA" dirty="0"/>
          </a:p>
        </p:txBody>
      </p:sp>
    </p:spTree>
    <p:extLst>
      <p:ext uri="{BB962C8B-B14F-4D97-AF65-F5344CB8AC3E}">
        <p14:creationId xmlns:p14="http://schemas.microsoft.com/office/powerpoint/2010/main" val="23486490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sz="1800" dirty="0">
                <a:effectLst/>
                <a:latin typeface="Calibri" panose="020F0502020204030204" pitchFamily="34" charset="0"/>
                <a:ea typeface="Calibri" panose="020F0502020204030204" pitchFamily="34" charset="0"/>
              </a:rPr>
              <a:t>Similarly, this is an example of unit testing to verify resizing can decrease the collection size. This tests that the collection size can be decreased by resizing.</a:t>
            </a:r>
            <a:endParaRPr lang="en-CA" dirty="0"/>
          </a:p>
        </p:txBody>
      </p:sp>
    </p:spTree>
    <p:extLst>
      <p:ext uri="{BB962C8B-B14F-4D97-AF65-F5344CB8AC3E}">
        <p14:creationId xmlns:p14="http://schemas.microsoft.com/office/powerpoint/2010/main" val="17298374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800" dirty="0">
                <a:effectLst/>
                <a:latin typeface="Calibri" panose="020F0502020204030204" pitchFamily="34" charset="0"/>
                <a:ea typeface="Calibri" panose="020F0502020204030204" pitchFamily="34" charset="0"/>
              </a:rPr>
              <a:t>This is the </a:t>
            </a:r>
            <a:r>
              <a:rPr lang="en-US" sz="1800" dirty="0" err="1">
                <a:effectLst/>
                <a:latin typeface="Calibri" panose="020F0502020204030204" pitchFamily="34" charset="0"/>
                <a:ea typeface="Calibri" panose="020F0502020204030204" pitchFamily="34" charset="0"/>
              </a:rPr>
              <a:t>DevSecOps</a:t>
            </a:r>
            <a:r>
              <a:rPr lang="en-US" sz="1800" dirty="0">
                <a:effectLst/>
                <a:latin typeface="Calibri" panose="020F0502020204030204" pitchFamily="34" charset="0"/>
                <a:ea typeface="Calibri" panose="020F0502020204030204" pitchFamily="34" charset="0"/>
              </a:rPr>
              <a:t> pipeline which introduces security measures into the current software development pipeline</a:t>
            </a:r>
            <a:endParaRPr dirty="0"/>
          </a:p>
        </p:txBody>
      </p:sp>
      <p:sp>
        <p:nvSpPr>
          <p:cNvPr id="200" name="Google Shape;20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800" dirty="0">
                <a:effectLst/>
                <a:latin typeface="Calibri" panose="020F0502020204030204" pitchFamily="34" charset="0"/>
                <a:ea typeface="Calibri" panose="020F0502020204030204" pitchFamily="34" charset="0"/>
              </a:rPr>
              <a:t>Using tools such </a:t>
            </a:r>
            <a:r>
              <a:rPr lang="en-US" sz="1800" dirty="0" err="1">
                <a:effectLst/>
                <a:latin typeface="Calibri" panose="020F0502020204030204" pitchFamily="34" charset="0"/>
                <a:ea typeface="Calibri" panose="020F0502020204030204" pitchFamily="34" charset="0"/>
              </a:rPr>
              <a:t>CPPcheck</a:t>
            </a:r>
            <a:r>
              <a:rPr lang="en-US" sz="1800" dirty="0">
                <a:effectLst/>
                <a:latin typeface="Calibri" panose="020F0502020204030204" pitchFamily="34" charset="0"/>
                <a:ea typeface="Calibri" panose="020F0502020204030204" pitchFamily="34" charset="0"/>
              </a:rPr>
              <a:t> to analyze C and C++ code for bugs and vulnerabilities will help implement secure code.</a:t>
            </a:r>
            <a:endParaRPr dirty="0"/>
          </a:p>
        </p:txBody>
      </p:sp>
      <p:sp>
        <p:nvSpPr>
          <p:cNvPr id="207" name="Google Shape;20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800" dirty="0">
                <a:effectLst/>
                <a:latin typeface="Calibri" panose="020F0502020204030204" pitchFamily="34" charset="0"/>
                <a:ea typeface="Calibri" panose="020F0502020204030204" pitchFamily="34" charset="0"/>
              </a:rPr>
              <a:t>Implementing new security measures always presents a slight risk, due to inept implementation, but overall the benefits of implementing these measures now would mitigate the risks associated with waiting to act.</a:t>
            </a:r>
            <a:endParaRPr dirty="0"/>
          </a:p>
        </p:txBody>
      </p:sp>
      <p:sp>
        <p:nvSpPr>
          <p:cNvPr id="214" name="Google Shape;21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Calibri" panose="020F0502020204030204" pitchFamily="34" charset="0"/>
                <a:ea typeface="Calibri" panose="020F0502020204030204" pitchFamily="34" charset="0"/>
              </a:rPr>
              <a:t>My recommendation for this organization would be to implement the Defense in Depth security method and the Triple A framework while adopting the secure best coding standards and testing throughout the coding process</a:t>
            </a:r>
            <a:endParaRPr lang="en-CA" sz="1800" dirty="0">
              <a:effectLst/>
              <a:latin typeface="Calibri" panose="020F0502020204030204" pitchFamily="34" charset="0"/>
              <a:ea typeface="Calibri" panose="020F0502020204030204" pitchFamily="34" charset="0"/>
            </a:endParaRPr>
          </a:p>
          <a:p>
            <a:pPr marL="0" lvl="0" indent="0" algn="l" rtl="0">
              <a:lnSpc>
                <a:spcPct val="100000"/>
              </a:lnSpc>
              <a:spcBef>
                <a:spcPts val="0"/>
              </a:spcBef>
              <a:spcAft>
                <a:spcPts val="0"/>
              </a:spcAft>
              <a:buSzPts val="1100"/>
              <a:buNone/>
            </a:pPr>
            <a:endParaRPr dirty="0"/>
          </a:p>
        </p:txBody>
      </p:sp>
      <p:sp>
        <p:nvSpPr>
          <p:cNvPr id="221" name="Google Shape;22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Calibri" panose="020F0502020204030204" pitchFamily="34" charset="0"/>
                <a:ea typeface="Calibri" panose="020F0502020204030204" pitchFamily="34" charset="0"/>
              </a:rPr>
              <a:t>Implementing multiple security principles, the defense in depth security method, the Triple A framework, continual testing, and the secure best coding practices throughout the completion of the project and not as a last resort will help to mitigate security threats and vulnerabilities. </a:t>
            </a:r>
            <a:endParaRPr lang="en-CA" sz="1800" dirty="0">
              <a:effectLst/>
              <a:latin typeface="Calibri" panose="020F0502020204030204" pitchFamily="34" charset="0"/>
              <a:ea typeface="Calibri" panose="020F0502020204030204" pitchFamily="34" charset="0"/>
            </a:endParaRPr>
          </a:p>
          <a:p>
            <a:pPr marL="0" lvl="0" indent="0" algn="l" rtl="0">
              <a:lnSpc>
                <a:spcPct val="100000"/>
              </a:lnSpc>
              <a:spcBef>
                <a:spcPts val="0"/>
              </a:spcBef>
              <a:spcAft>
                <a:spcPts val="0"/>
              </a:spcAft>
              <a:buSzPts val="1100"/>
              <a:buNone/>
            </a:pPr>
            <a:endParaRPr dirty="0"/>
          </a:p>
        </p:txBody>
      </p:sp>
      <p:sp>
        <p:nvSpPr>
          <p:cNvPr id="228" name="Google Shape;228;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800">
                <a:effectLst/>
                <a:latin typeface="Calibri" panose="020F0502020204030204" pitchFamily="34" charset="0"/>
                <a:ea typeface="Calibri" panose="020F0502020204030204" pitchFamily="34" charset="0"/>
              </a:rPr>
              <a:t>These are the resources I have compiled and used to understand and convey the importance on implementing secure coding methods</a:t>
            </a:r>
            <a:endParaRPr/>
          </a:p>
        </p:txBody>
      </p:sp>
      <p:sp>
        <p:nvSpPr>
          <p:cNvPr id="235" name="Google Shape;23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800" dirty="0">
                <a:effectLst/>
                <a:latin typeface="Calibri" panose="020F0502020204030204" pitchFamily="34" charset="0"/>
                <a:ea typeface="Calibri" panose="020F0502020204030204" pitchFamily="34" charset="0"/>
              </a:rPr>
              <a:t>This presentation is meant to highlight the current security status of the organization while explaining the security risks and presenting secure solutions to strengthen the technological security of the organization and its data. Implementing the defense in depth security method creates multiple, cohesive layers of security to create a stronger defense against security threats and vulnerabilities.</a:t>
            </a:r>
            <a:endParaRPr dirty="0"/>
          </a:p>
        </p:txBody>
      </p:sp>
      <p:sp>
        <p:nvSpPr>
          <p:cNvPr id="149" name="Google Shape;14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Calibri" panose="020F0502020204030204" pitchFamily="34" charset="0"/>
                <a:ea typeface="Calibri" panose="020F0502020204030204" pitchFamily="34" charset="0"/>
              </a:rPr>
              <a:t>This is the threat matrix of the risks the project is currently facing, organized by the likelihood of the risk occurring and the severity of the vulnerability.</a:t>
            </a:r>
            <a:endParaRPr lang="en-CA" sz="1800" dirty="0">
              <a:effectLst/>
              <a:latin typeface="Calibri" panose="020F0502020204030204" pitchFamily="34" charset="0"/>
              <a:ea typeface="Calibri" panose="020F0502020204030204" pitchFamily="34" charset="0"/>
            </a:endParaRPr>
          </a:p>
          <a:p>
            <a:pPr marL="0" lvl="0" indent="0" algn="l" rtl="0">
              <a:lnSpc>
                <a:spcPct val="100000"/>
              </a:lnSpc>
              <a:spcBef>
                <a:spcPts val="0"/>
              </a:spcBef>
              <a:spcAft>
                <a:spcPts val="0"/>
              </a:spcAft>
              <a:buSzPts val="1100"/>
              <a:buNone/>
            </a:pPr>
            <a:endParaRPr dirty="0"/>
          </a:p>
        </p:txBody>
      </p:sp>
      <p:sp>
        <p:nvSpPr>
          <p:cNvPr id="157" name="Google Shape;15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800" dirty="0">
                <a:effectLst/>
                <a:latin typeface="Calibri" panose="020F0502020204030204" pitchFamily="34" charset="0"/>
                <a:ea typeface="Calibri" panose="020F0502020204030204" pitchFamily="34" charset="0"/>
              </a:rPr>
              <a:t>There are 10 major security principles to focus on and these are each of the risks that align with said principles. </a:t>
            </a:r>
            <a:endParaRPr dirty="0"/>
          </a:p>
        </p:txBody>
      </p:sp>
      <p:sp>
        <p:nvSpPr>
          <p:cNvPr id="165" name="Google Shape;16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800" dirty="0">
                <a:effectLst/>
                <a:latin typeface="Calibri" panose="020F0502020204030204" pitchFamily="34" charset="0"/>
                <a:ea typeface="Calibri" panose="020F0502020204030204" pitchFamily="34" charset="0"/>
              </a:rPr>
              <a:t>This is the list of current risks organized by priority order. They are organized based on the priority level assigned to them in the SEI CERT coding standards. </a:t>
            </a:r>
            <a:endParaRPr dirty="0"/>
          </a:p>
        </p:txBody>
      </p:sp>
      <p:sp>
        <p:nvSpPr>
          <p:cNvPr id="172" name="Google Shape;17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800" dirty="0">
                <a:effectLst/>
                <a:latin typeface="Calibri" panose="020F0502020204030204" pitchFamily="34" charset="0"/>
                <a:ea typeface="Calibri" panose="020F0502020204030204" pitchFamily="34" charset="0"/>
              </a:rPr>
              <a:t>These are the encryption policies that describe the status of data and the encryption involved with it. Encryption in rest refers to data that is currently not in use but is still stored within the system. Encryption at flight refers to data that is moving in or out of the system. Encryption in use refers to data that is currently being accessed by the program, user, or system.</a:t>
            </a:r>
            <a:endParaRPr dirty="0"/>
          </a:p>
        </p:txBody>
      </p:sp>
      <p:sp>
        <p:nvSpPr>
          <p:cNvPr id="179" name="Google Shape;17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800" dirty="0">
                <a:effectLst/>
                <a:latin typeface="Calibri" panose="020F0502020204030204" pitchFamily="34" charset="0"/>
                <a:ea typeface="Calibri" panose="020F0502020204030204" pitchFamily="34" charset="0"/>
              </a:rPr>
              <a:t>This is the Triple A Framework. Triple A stands for Authentication, Authorization, and Accounting. Authentication verifies the identity of the person trying to access the data. Authorization verifies the user has security clearance to access certain data. Accounting tracks the usage of the user and the data. </a:t>
            </a:r>
            <a:endParaRPr dirty="0"/>
          </a:p>
        </p:txBody>
      </p:sp>
      <p:sp>
        <p:nvSpPr>
          <p:cNvPr id="186" name="Google Shape;186;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800" dirty="0">
                <a:effectLst/>
                <a:latin typeface="Calibri" panose="020F0502020204030204" pitchFamily="34" charset="0"/>
                <a:ea typeface="Calibri" panose="020F0502020204030204" pitchFamily="34" charset="0"/>
              </a:rPr>
              <a:t>Unit testing is software testing that focuses on individual components of a software system to mitigate issues and vulnerabilities.</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sz="1800" dirty="0">
                <a:effectLst/>
                <a:latin typeface="Calibri" panose="020F0502020204030204" pitchFamily="34" charset="0"/>
                <a:ea typeface="Calibri" panose="020F0502020204030204" pitchFamily="34" charset="0"/>
              </a:rPr>
              <a:t>The first example of unit testing is testing a collection’s capacity. This tests the collection in a program to determine whether the established size of the collection is greater than the determined value.</a:t>
            </a:r>
            <a:endParaRPr lang="en-CA" dirty="0"/>
          </a:p>
        </p:txBody>
      </p:sp>
    </p:spTree>
    <p:extLst>
      <p:ext uri="{BB962C8B-B14F-4D97-AF65-F5344CB8AC3E}">
        <p14:creationId xmlns:p14="http://schemas.microsoft.com/office/powerpoint/2010/main" val="348356125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pic>
        <p:nvPicPr>
          <p:cNvPr id="13" name="Google Shape;13;p1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4" name="Google Shape;14;p16"/>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6"/>
          <p:cNvSpPr txBox="1">
            <a:spLocks noGrp="1"/>
          </p:cNvSpPr>
          <p:nvPr>
            <p:ph type="subTitle" idx="1"/>
          </p:nvPr>
        </p:nvSpPr>
        <p:spPr>
          <a:xfrm>
            <a:off x="1371600" y="3632201"/>
            <a:ext cx="9448800" cy="6858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6" name="Google Shape;16;p16"/>
          <p:cNvSpPr txBox="1">
            <a:spLocks noGrp="1"/>
          </p:cNvSpPr>
          <p:nvPr>
            <p:ph type="dt" idx="10"/>
          </p:nvPr>
        </p:nvSpPr>
        <p:spPr>
          <a:xfrm>
            <a:off x="7909561" y="4314328"/>
            <a:ext cx="2910840" cy="374642"/>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6"/>
          <p:cNvSpPr txBox="1">
            <a:spLocks noGrp="1"/>
          </p:cNvSpPr>
          <p:nvPr>
            <p:ph type="ftr" idx="11"/>
          </p:nvPr>
        </p:nvSpPr>
        <p:spPr>
          <a:xfrm>
            <a:off x="1371600" y="4323845"/>
            <a:ext cx="6400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16"/>
          <p:cNvSpPr txBox="1">
            <a:spLocks noGrp="1"/>
          </p:cNvSpPr>
          <p:nvPr>
            <p:ph type="sldNum" idx="12"/>
          </p:nvPr>
        </p:nvSpPr>
        <p:spPr>
          <a:xfrm>
            <a:off x="8077200" y="1430866"/>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1"/>
        <p:cNvGrpSpPr/>
        <p:nvPr/>
      </p:nvGrpSpPr>
      <p:grpSpPr>
        <a:xfrm>
          <a:off x="0" y="0"/>
          <a:ext cx="0" cy="0"/>
          <a:chOff x="0" y="0"/>
          <a:chExt cx="0" cy="0"/>
        </a:xfrm>
      </p:grpSpPr>
      <p:sp>
        <p:nvSpPr>
          <p:cNvPr id="72" name="Google Shape;72;p25"/>
          <p:cNvSpPr txBox="1">
            <a:spLocks noGrp="1"/>
          </p:cNvSpPr>
          <p:nvPr>
            <p:ph type="title"/>
          </p:nvPr>
        </p:nvSpPr>
        <p:spPr>
          <a:xfrm>
            <a:off x="685777" y="4697360"/>
            <a:ext cx="10822034"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5"/>
          <p:cNvSpPr>
            <a:spLocks noGrp="1"/>
          </p:cNvSpPr>
          <p:nvPr>
            <p:ph type="pic" idx="2"/>
          </p:nvPr>
        </p:nvSpPr>
        <p:spPr>
          <a:xfrm>
            <a:off x="681727" y="941439"/>
            <a:ext cx="10821840" cy="347816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74" name="Google Shape;74;p25"/>
          <p:cNvSpPr txBox="1">
            <a:spLocks noGrp="1"/>
          </p:cNvSpPr>
          <p:nvPr>
            <p:ph type="body" idx="1"/>
          </p:nvPr>
        </p:nvSpPr>
        <p:spPr>
          <a:xfrm>
            <a:off x="685800" y="5516715"/>
            <a:ext cx="10820400" cy="70196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75" name="Google Shape;75;p2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and Caption">
  <p:cSld name="Title and Caption">
    <p:spTree>
      <p:nvGrpSpPr>
        <p:cNvPr id="1" name="Shape 78"/>
        <p:cNvGrpSpPr/>
        <p:nvPr/>
      </p:nvGrpSpPr>
      <p:grpSpPr>
        <a:xfrm>
          <a:off x="0" y="0"/>
          <a:ext cx="0" cy="0"/>
          <a:chOff x="0" y="0"/>
          <a:chExt cx="0" cy="0"/>
        </a:xfrm>
      </p:grpSpPr>
      <p:pic>
        <p:nvPicPr>
          <p:cNvPr id="79" name="Google Shape;79;p2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0" name="Google Shape;80;p26"/>
          <p:cNvSpPr txBox="1">
            <a:spLocks noGrp="1"/>
          </p:cNvSpPr>
          <p:nvPr>
            <p:ph type="title"/>
          </p:nvPr>
        </p:nvSpPr>
        <p:spPr>
          <a:xfrm>
            <a:off x="685800" y="753532"/>
            <a:ext cx="10820400" cy="280246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6"/>
          <p:cNvSpPr txBox="1">
            <a:spLocks noGrp="1"/>
          </p:cNvSpPr>
          <p:nvPr>
            <p:ph type="body" idx="1"/>
          </p:nvPr>
        </p:nvSpPr>
        <p:spPr>
          <a:xfrm>
            <a:off x="1024467" y="3649133"/>
            <a:ext cx="10130516" cy="999067"/>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2" name="Google Shape;82;p26"/>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6"/>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26"/>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Quote with Caption">
  <p:cSld name="Quote with Caption">
    <p:spTree>
      <p:nvGrpSpPr>
        <p:cNvPr id="1" name="Shape 85"/>
        <p:cNvGrpSpPr/>
        <p:nvPr/>
      </p:nvGrpSpPr>
      <p:grpSpPr>
        <a:xfrm>
          <a:off x="0" y="0"/>
          <a:ext cx="0" cy="0"/>
          <a:chOff x="0" y="0"/>
          <a:chExt cx="0" cy="0"/>
        </a:xfrm>
      </p:grpSpPr>
      <p:pic>
        <p:nvPicPr>
          <p:cNvPr id="86" name="Google Shape;86;p27"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7" name="Google Shape;87;p27"/>
          <p:cNvSpPr txBox="1">
            <a:spLocks noGrp="1"/>
          </p:cNvSpPr>
          <p:nvPr>
            <p:ph type="title"/>
          </p:nvPr>
        </p:nvSpPr>
        <p:spPr>
          <a:xfrm>
            <a:off x="1024467" y="753533"/>
            <a:ext cx="10151533" cy="260449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27"/>
          <p:cNvSpPr txBox="1">
            <a:spLocks noGrp="1"/>
          </p:cNvSpPr>
          <p:nvPr>
            <p:ph type="body" idx="1"/>
          </p:nvPr>
        </p:nvSpPr>
        <p:spPr>
          <a:xfrm>
            <a:off x="1303865" y="3365556"/>
            <a:ext cx="9592736" cy="44444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9" name="Google Shape;89;p27"/>
          <p:cNvSpPr txBox="1">
            <a:spLocks noGrp="1"/>
          </p:cNvSpPr>
          <p:nvPr>
            <p:ph type="body" idx="2"/>
          </p:nvPr>
        </p:nvSpPr>
        <p:spPr>
          <a:xfrm>
            <a:off x="1024467" y="3959862"/>
            <a:ext cx="10151533" cy="679871"/>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0" name="Google Shape;90;p27"/>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27"/>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7"/>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
        <p:nvSpPr>
          <p:cNvPr id="93" name="Google Shape;93;p27"/>
          <p:cNvSpPr txBox="1"/>
          <p:nvPr/>
        </p:nvSpPr>
        <p:spPr>
          <a:xfrm>
            <a:off x="476250" y="933450"/>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
        <p:nvSpPr>
          <p:cNvPr id="94" name="Google Shape;94;p27"/>
          <p:cNvSpPr txBox="1"/>
          <p:nvPr/>
        </p:nvSpPr>
        <p:spPr>
          <a:xfrm>
            <a:off x="10984230" y="2701290"/>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Name Card">
  <p:cSld name="Name Card">
    <p:spTree>
      <p:nvGrpSpPr>
        <p:cNvPr id="1" name="Shape 95"/>
        <p:cNvGrpSpPr/>
        <p:nvPr/>
      </p:nvGrpSpPr>
      <p:grpSpPr>
        <a:xfrm>
          <a:off x="0" y="0"/>
          <a:ext cx="0" cy="0"/>
          <a:chOff x="0" y="0"/>
          <a:chExt cx="0" cy="0"/>
        </a:xfrm>
      </p:grpSpPr>
      <p:pic>
        <p:nvPicPr>
          <p:cNvPr id="96" name="Google Shape;96;p2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97" name="Google Shape;97;p28"/>
          <p:cNvSpPr txBox="1">
            <a:spLocks noGrp="1"/>
          </p:cNvSpPr>
          <p:nvPr>
            <p:ph type="title"/>
          </p:nvPr>
        </p:nvSpPr>
        <p:spPr>
          <a:xfrm>
            <a:off x="1024495" y="1124701"/>
            <a:ext cx="10146186"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28"/>
          <p:cNvSpPr txBox="1">
            <a:spLocks noGrp="1"/>
          </p:cNvSpPr>
          <p:nvPr>
            <p:ph type="body" idx="1"/>
          </p:nvPr>
        </p:nvSpPr>
        <p:spPr>
          <a:xfrm>
            <a:off x="1024467" y="3648315"/>
            <a:ext cx="10144654" cy="9998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9" name="Google Shape;99;p28"/>
          <p:cNvSpPr txBox="1">
            <a:spLocks noGrp="1"/>
          </p:cNvSpPr>
          <p:nvPr>
            <p:ph type="dt" idx="10"/>
          </p:nvPr>
        </p:nvSpPr>
        <p:spPr>
          <a:xfrm>
            <a:off x="7814452" y="378883"/>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28"/>
          <p:cNvSpPr txBox="1">
            <a:spLocks noGrp="1"/>
          </p:cNvSpPr>
          <p:nvPr>
            <p:ph type="ftr" idx="11"/>
          </p:nvPr>
        </p:nvSpPr>
        <p:spPr>
          <a:xfrm>
            <a:off x="685800" y="378883"/>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2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2"/>
        <p:cNvGrpSpPr/>
        <p:nvPr/>
      </p:nvGrpSpPr>
      <p:grpSpPr>
        <a:xfrm>
          <a:off x="0" y="0"/>
          <a:ext cx="0" cy="0"/>
          <a:chOff x="0" y="0"/>
          <a:chExt cx="0" cy="0"/>
        </a:xfrm>
      </p:grpSpPr>
      <p:sp>
        <p:nvSpPr>
          <p:cNvPr id="103" name="Google Shape;103;p29"/>
          <p:cNvSpPr txBox="1">
            <a:spLocks noGrp="1"/>
          </p:cNvSpPr>
          <p:nvPr>
            <p:ph type="title"/>
          </p:nvPr>
        </p:nvSpPr>
        <p:spPr>
          <a:xfrm>
            <a:off x="2895600" y="761999"/>
            <a:ext cx="8610599" cy="1303867"/>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29"/>
          <p:cNvSpPr txBox="1">
            <a:spLocks noGrp="1"/>
          </p:cNvSpPr>
          <p:nvPr>
            <p:ph type="body" idx="1"/>
          </p:nvPr>
        </p:nvSpPr>
        <p:spPr>
          <a:xfrm>
            <a:off x="685800" y="2202080"/>
            <a:ext cx="3456432" cy="61732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5" name="Google Shape;105;p29"/>
          <p:cNvSpPr txBox="1">
            <a:spLocks noGrp="1"/>
          </p:cNvSpPr>
          <p:nvPr>
            <p:ph type="body" idx="2"/>
          </p:nvPr>
        </p:nvSpPr>
        <p:spPr>
          <a:xfrm>
            <a:off x="685799"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6" name="Google Shape;106;p29"/>
          <p:cNvSpPr txBox="1">
            <a:spLocks noGrp="1"/>
          </p:cNvSpPr>
          <p:nvPr>
            <p:ph type="body" idx="3"/>
          </p:nvPr>
        </p:nvSpPr>
        <p:spPr>
          <a:xfrm>
            <a:off x="4368800" y="2201333"/>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7" name="Google Shape;107;p29"/>
          <p:cNvSpPr txBox="1">
            <a:spLocks noGrp="1"/>
          </p:cNvSpPr>
          <p:nvPr>
            <p:ph type="body" idx="4"/>
          </p:nvPr>
        </p:nvSpPr>
        <p:spPr>
          <a:xfrm>
            <a:off x="4366858" y="2904067"/>
            <a:ext cx="3456432" cy="331461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8" name="Google Shape;108;p29"/>
          <p:cNvSpPr txBox="1">
            <a:spLocks noGrp="1"/>
          </p:cNvSpPr>
          <p:nvPr>
            <p:ph type="body" idx="5"/>
          </p:nvPr>
        </p:nvSpPr>
        <p:spPr>
          <a:xfrm>
            <a:off x="8051800" y="2192866"/>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9" name="Google Shape;109;p29"/>
          <p:cNvSpPr txBox="1">
            <a:spLocks noGrp="1"/>
          </p:cNvSpPr>
          <p:nvPr>
            <p:ph type="body" idx="6"/>
          </p:nvPr>
        </p:nvSpPr>
        <p:spPr>
          <a:xfrm>
            <a:off x="8051801"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0" name="Google Shape;110;p2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2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2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3"/>
        <p:cNvGrpSpPr/>
        <p:nvPr/>
      </p:nvGrpSpPr>
      <p:grpSpPr>
        <a:xfrm>
          <a:off x="0" y="0"/>
          <a:ext cx="0" cy="0"/>
          <a:chOff x="0" y="0"/>
          <a:chExt cx="0" cy="0"/>
        </a:xfrm>
      </p:grpSpPr>
      <p:sp>
        <p:nvSpPr>
          <p:cNvPr id="114" name="Google Shape;114;p30"/>
          <p:cNvSpPr txBox="1">
            <a:spLocks noGrp="1"/>
          </p:cNvSpPr>
          <p:nvPr>
            <p:ph type="title"/>
          </p:nvPr>
        </p:nvSpPr>
        <p:spPr>
          <a:xfrm>
            <a:off x="2895600" y="762000"/>
            <a:ext cx="8610599"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 name="Google Shape;115;p30"/>
          <p:cNvSpPr txBox="1">
            <a:spLocks noGrp="1"/>
          </p:cNvSpPr>
          <p:nvPr>
            <p:ph type="body" idx="1"/>
          </p:nvPr>
        </p:nvSpPr>
        <p:spPr>
          <a:xfrm>
            <a:off x="688618" y="4191000"/>
            <a:ext cx="3451582"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6" name="Google Shape;116;p30"/>
          <p:cNvSpPr>
            <a:spLocks noGrp="1"/>
          </p:cNvSpPr>
          <p:nvPr>
            <p:ph type="pic" idx="2"/>
          </p:nvPr>
        </p:nvSpPr>
        <p:spPr>
          <a:xfrm>
            <a:off x="688618" y="2362200"/>
            <a:ext cx="3451582"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17" name="Google Shape;117;p30"/>
          <p:cNvSpPr txBox="1">
            <a:spLocks noGrp="1"/>
          </p:cNvSpPr>
          <p:nvPr>
            <p:ph type="body" idx="3"/>
          </p:nvPr>
        </p:nvSpPr>
        <p:spPr>
          <a:xfrm>
            <a:off x="688618" y="4873764"/>
            <a:ext cx="3451582"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8" name="Google Shape;118;p30"/>
          <p:cNvSpPr txBox="1">
            <a:spLocks noGrp="1"/>
          </p:cNvSpPr>
          <p:nvPr>
            <p:ph type="body" idx="4"/>
          </p:nvPr>
        </p:nvSpPr>
        <p:spPr>
          <a:xfrm>
            <a:off x="4374263" y="4191000"/>
            <a:ext cx="3448935"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9" name="Google Shape;119;p30"/>
          <p:cNvSpPr>
            <a:spLocks noGrp="1"/>
          </p:cNvSpPr>
          <p:nvPr>
            <p:ph type="pic" idx="5"/>
          </p:nvPr>
        </p:nvSpPr>
        <p:spPr>
          <a:xfrm>
            <a:off x="4374263" y="2362200"/>
            <a:ext cx="3448936"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0" name="Google Shape;120;p30"/>
          <p:cNvSpPr txBox="1">
            <a:spLocks noGrp="1"/>
          </p:cNvSpPr>
          <p:nvPr>
            <p:ph type="body" idx="6"/>
          </p:nvPr>
        </p:nvSpPr>
        <p:spPr>
          <a:xfrm>
            <a:off x="4374264" y="4873763"/>
            <a:ext cx="344893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1" name="Google Shape;121;p30"/>
          <p:cNvSpPr txBox="1">
            <a:spLocks noGrp="1"/>
          </p:cNvSpPr>
          <p:nvPr>
            <p:ph type="body" idx="7"/>
          </p:nvPr>
        </p:nvSpPr>
        <p:spPr>
          <a:xfrm>
            <a:off x="8049731" y="4191000"/>
            <a:ext cx="3456469"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22" name="Google Shape;122;p30"/>
          <p:cNvSpPr>
            <a:spLocks noGrp="1"/>
          </p:cNvSpPr>
          <p:nvPr>
            <p:ph type="pic" idx="8"/>
          </p:nvPr>
        </p:nvSpPr>
        <p:spPr>
          <a:xfrm>
            <a:off x="8049855" y="2362200"/>
            <a:ext cx="3447878"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3" name="Google Shape;123;p30"/>
          <p:cNvSpPr txBox="1">
            <a:spLocks noGrp="1"/>
          </p:cNvSpPr>
          <p:nvPr>
            <p:ph type="body" idx="9"/>
          </p:nvPr>
        </p:nvSpPr>
        <p:spPr>
          <a:xfrm>
            <a:off x="8049731" y="4873761"/>
            <a:ext cx="345244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4" name="Google Shape;124;p3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3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3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7"/>
        <p:cNvGrpSpPr/>
        <p:nvPr/>
      </p:nvGrpSpPr>
      <p:grpSpPr>
        <a:xfrm>
          <a:off x="0" y="0"/>
          <a:ext cx="0" cy="0"/>
          <a:chOff x="0" y="0"/>
          <a:chExt cx="0" cy="0"/>
        </a:xfrm>
      </p:grpSpPr>
      <p:sp>
        <p:nvSpPr>
          <p:cNvPr id="128" name="Google Shape;128;p3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31"/>
          <p:cNvSpPr txBox="1">
            <a:spLocks noGrp="1"/>
          </p:cNvSpPr>
          <p:nvPr>
            <p:ph type="body" idx="1"/>
          </p:nvPr>
        </p:nvSpPr>
        <p:spPr>
          <a:xfrm rot="5400000">
            <a:off x="4083937" y="-1203579"/>
            <a:ext cx="4024125" cy="108204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0" name="Google Shape;130;p3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3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3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133"/>
        <p:cNvGrpSpPr/>
        <p:nvPr/>
      </p:nvGrpSpPr>
      <p:grpSpPr>
        <a:xfrm>
          <a:off x="0" y="0"/>
          <a:ext cx="0" cy="0"/>
          <a:chOff x="0" y="0"/>
          <a:chExt cx="0" cy="0"/>
        </a:xfrm>
      </p:grpSpPr>
      <p:pic>
        <p:nvPicPr>
          <p:cNvPr id="134" name="Google Shape;134;p32"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35" name="Google Shape;135;p32"/>
          <p:cNvSpPr txBox="1">
            <a:spLocks noGrp="1"/>
          </p:cNvSpPr>
          <p:nvPr>
            <p:ph type="title"/>
          </p:nvPr>
        </p:nvSpPr>
        <p:spPr>
          <a:xfrm rot="5400000">
            <a:off x="8525933" y="1667933"/>
            <a:ext cx="3903133" cy="2057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00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p32"/>
          <p:cNvSpPr txBox="1">
            <a:spLocks noGrp="1"/>
          </p:cNvSpPr>
          <p:nvPr>
            <p:ph type="body" idx="1"/>
          </p:nvPr>
        </p:nvSpPr>
        <p:spPr>
          <a:xfrm rot="5400000">
            <a:off x="3175000" y="-1405467"/>
            <a:ext cx="3903133" cy="820420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7" name="Google Shape;137;p32"/>
          <p:cNvSpPr txBox="1">
            <a:spLocks noGrp="1"/>
          </p:cNvSpPr>
          <p:nvPr>
            <p:ph type="dt" idx="10"/>
          </p:nvPr>
        </p:nvSpPr>
        <p:spPr>
          <a:xfrm>
            <a:off x="7814452" y="379941"/>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32"/>
          <p:cNvSpPr txBox="1">
            <a:spLocks noGrp="1"/>
          </p:cNvSpPr>
          <p:nvPr>
            <p:ph type="ftr" idx="11"/>
          </p:nvPr>
        </p:nvSpPr>
        <p:spPr>
          <a:xfrm>
            <a:off x="685800" y="381000"/>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32"/>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1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2" name="Google Shape;22;p17"/>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7"/>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17"/>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25"/>
        <p:cNvGrpSpPr/>
        <p:nvPr/>
      </p:nvGrpSpPr>
      <p:grpSpPr>
        <a:xfrm>
          <a:off x="0" y="0"/>
          <a:ext cx="0" cy="0"/>
          <a:chOff x="0" y="0"/>
          <a:chExt cx="0" cy="0"/>
        </a:xfrm>
      </p:grpSpPr>
      <p:pic>
        <p:nvPicPr>
          <p:cNvPr id="26" name="Google Shape;26;p1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27" name="Google Shape;27;p18"/>
          <p:cNvSpPr txBox="1">
            <a:spLocks noGrp="1"/>
          </p:cNvSpPr>
          <p:nvPr>
            <p:ph type="title"/>
          </p:nvPr>
        </p:nvSpPr>
        <p:spPr>
          <a:xfrm>
            <a:off x="685800" y="753533"/>
            <a:ext cx="10820399" cy="2801935"/>
          </a:xfrm>
          <a:prstGeom prst="rect">
            <a:avLst/>
          </a:prstGeom>
          <a:noFill/>
          <a:ln>
            <a:noFill/>
          </a:ln>
        </p:spPr>
        <p:txBody>
          <a:bodyPr spcFirstLastPara="1" wrap="square" lIns="91425" tIns="45700" rIns="91425" bIns="45700" anchor="b" anchorCtr="0">
            <a:normAutofit/>
          </a:bodyPr>
          <a:lstStyle>
            <a:lvl1pPr lvl="0" algn="r">
              <a:lnSpc>
                <a:spcPct val="90000"/>
              </a:lnSpc>
              <a:spcBef>
                <a:spcPts val="0"/>
              </a:spcBef>
              <a:spcAft>
                <a:spcPts val="0"/>
              </a:spcAft>
              <a:buClr>
                <a:schemeClr val="lt1"/>
              </a:buClr>
              <a:buSzPts val="4000"/>
              <a:buFont typeface="Century Gothic"/>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8"/>
          <p:cNvSpPr txBox="1">
            <a:spLocks noGrp="1"/>
          </p:cNvSpPr>
          <p:nvPr>
            <p:ph type="body" idx="1"/>
          </p:nvPr>
        </p:nvSpPr>
        <p:spPr>
          <a:xfrm>
            <a:off x="1024467" y="3641725"/>
            <a:ext cx="10490200" cy="955675"/>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chemeClr val="lt1"/>
              </a:buClr>
              <a:buSzPts val="2200"/>
              <a:buNone/>
              <a:defRPr sz="2200">
                <a:solidFill>
                  <a:schemeClr val="lt1"/>
                </a:solidFill>
              </a:defRPr>
            </a:lvl1pPr>
            <a:lvl2pPr marL="914400" lvl="1" indent="-228600" algn="l">
              <a:lnSpc>
                <a:spcPct val="90000"/>
              </a:lnSpc>
              <a:spcBef>
                <a:spcPts val="500"/>
              </a:spcBef>
              <a:spcAft>
                <a:spcPts val="0"/>
              </a:spcAft>
              <a:buClr>
                <a:schemeClr val="lt1"/>
              </a:buClr>
              <a:buSzPts val="2000"/>
              <a:buNone/>
              <a:defRPr sz="2000">
                <a:solidFill>
                  <a:schemeClr val="lt1"/>
                </a:solidFill>
              </a:defRPr>
            </a:lvl2pPr>
            <a:lvl3pPr marL="1371600" lvl="2" indent="-228600" algn="l">
              <a:lnSpc>
                <a:spcPct val="90000"/>
              </a:lnSpc>
              <a:spcBef>
                <a:spcPts val="500"/>
              </a:spcBef>
              <a:spcAft>
                <a:spcPts val="0"/>
              </a:spcAft>
              <a:buClr>
                <a:schemeClr val="lt1"/>
              </a:buClr>
              <a:buSzPts val="1800"/>
              <a:buNone/>
              <a:defRPr sz="1800">
                <a:solidFill>
                  <a:schemeClr val="lt1"/>
                </a:solidFill>
              </a:defRPr>
            </a:lvl3pPr>
            <a:lvl4pPr marL="1828800" lvl="3" indent="-228600" algn="l">
              <a:lnSpc>
                <a:spcPct val="90000"/>
              </a:lnSpc>
              <a:spcBef>
                <a:spcPts val="500"/>
              </a:spcBef>
              <a:spcAft>
                <a:spcPts val="0"/>
              </a:spcAft>
              <a:buClr>
                <a:schemeClr val="lt1"/>
              </a:buClr>
              <a:buSzPts val="1600"/>
              <a:buNone/>
              <a:defRPr sz="1600">
                <a:solidFill>
                  <a:schemeClr val="lt1"/>
                </a:solidFill>
              </a:defRPr>
            </a:lvl4pPr>
            <a:lvl5pPr marL="2286000" lvl="4" indent="-228600" algn="l">
              <a:lnSpc>
                <a:spcPct val="90000"/>
              </a:lnSpc>
              <a:spcBef>
                <a:spcPts val="500"/>
              </a:spcBef>
              <a:spcAft>
                <a:spcPts val="0"/>
              </a:spcAft>
              <a:buClr>
                <a:schemeClr val="lt1"/>
              </a:buClr>
              <a:buSzPts val="1600"/>
              <a:buNone/>
              <a:defRPr sz="1600">
                <a:solidFill>
                  <a:schemeClr val="lt1"/>
                </a:solidFill>
              </a:defRPr>
            </a:lvl5pPr>
            <a:lvl6pPr marL="2743200" lvl="5" indent="-228600" algn="l">
              <a:lnSpc>
                <a:spcPct val="90000"/>
              </a:lnSpc>
              <a:spcBef>
                <a:spcPts val="500"/>
              </a:spcBef>
              <a:spcAft>
                <a:spcPts val="0"/>
              </a:spcAft>
              <a:buClr>
                <a:schemeClr val="lt1"/>
              </a:buClr>
              <a:buSzPts val="1600"/>
              <a:buNone/>
              <a:defRPr sz="1600">
                <a:solidFill>
                  <a:schemeClr val="lt1"/>
                </a:solidFill>
              </a:defRPr>
            </a:lvl6pPr>
            <a:lvl7pPr marL="3200400" lvl="6" indent="-228600" algn="l">
              <a:lnSpc>
                <a:spcPct val="90000"/>
              </a:lnSpc>
              <a:spcBef>
                <a:spcPts val="500"/>
              </a:spcBef>
              <a:spcAft>
                <a:spcPts val="0"/>
              </a:spcAft>
              <a:buClr>
                <a:schemeClr val="lt1"/>
              </a:buClr>
              <a:buSzPts val="1600"/>
              <a:buNone/>
              <a:defRPr sz="1600">
                <a:solidFill>
                  <a:schemeClr val="lt1"/>
                </a:solidFill>
              </a:defRPr>
            </a:lvl7pPr>
            <a:lvl8pPr marL="3657600" lvl="7" indent="-228600" algn="l">
              <a:lnSpc>
                <a:spcPct val="90000"/>
              </a:lnSpc>
              <a:spcBef>
                <a:spcPts val="500"/>
              </a:spcBef>
              <a:spcAft>
                <a:spcPts val="0"/>
              </a:spcAft>
              <a:buClr>
                <a:schemeClr val="lt1"/>
              </a:buClr>
              <a:buSzPts val="1600"/>
              <a:buNone/>
              <a:defRPr sz="1600">
                <a:solidFill>
                  <a:schemeClr val="lt1"/>
                </a:solidFill>
              </a:defRPr>
            </a:lvl8pPr>
            <a:lvl9pPr marL="4114800" lvl="8" indent="-228600" algn="l">
              <a:lnSpc>
                <a:spcPct val="90000"/>
              </a:lnSpc>
              <a:spcBef>
                <a:spcPts val="500"/>
              </a:spcBef>
              <a:spcAft>
                <a:spcPts val="0"/>
              </a:spcAft>
              <a:buClr>
                <a:schemeClr val="lt1"/>
              </a:buClr>
              <a:buSzPts val="1600"/>
              <a:buNone/>
              <a:defRPr sz="1600">
                <a:solidFill>
                  <a:schemeClr val="lt1"/>
                </a:solidFill>
              </a:defRPr>
            </a:lvl9pPr>
          </a:lstStyle>
          <a:p>
            <a:endParaRPr/>
          </a:p>
        </p:txBody>
      </p:sp>
      <p:sp>
        <p:nvSpPr>
          <p:cNvPr id="29" name="Google Shape;29;p18"/>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8"/>
          <p:cNvSpPr txBox="1">
            <a:spLocks noGrp="1"/>
          </p:cNvSpPr>
          <p:nvPr>
            <p:ph type="ftr" idx="11"/>
          </p:nvPr>
        </p:nvSpPr>
        <p:spPr>
          <a:xfrm>
            <a:off x="685800" y="381001"/>
            <a:ext cx="6991492" cy="36406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2"/>
        <p:cNvGrpSpPr/>
        <p:nvPr/>
      </p:nvGrpSpPr>
      <p:grpSpPr>
        <a:xfrm>
          <a:off x="0" y="0"/>
          <a:ext cx="0" cy="0"/>
          <a:chOff x="0" y="0"/>
          <a:chExt cx="0" cy="0"/>
        </a:xfrm>
      </p:grpSpPr>
      <p:sp>
        <p:nvSpPr>
          <p:cNvPr id="33" name="Google Shape;33;p1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9"/>
          <p:cNvSpPr txBox="1">
            <a:spLocks noGrp="1"/>
          </p:cNvSpPr>
          <p:nvPr>
            <p:ph type="body" idx="1"/>
          </p:nvPr>
        </p:nvSpPr>
        <p:spPr>
          <a:xfrm>
            <a:off x="6858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5" name="Google Shape;35;p19"/>
          <p:cNvSpPr txBox="1">
            <a:spLocks noGrp="1"/>
          </p:cNvSpPr>
          <p:nvPr>
            <p:ph type="body" idx="2"/>
          </p:nvPr>
        </p:nvSpPr>
        <p:spPr>
          <a:xfrm>
            <a:off x="61722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6" name="Google Shape;36;p1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1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9"/>
        <p:cNvGrpSpPr/>
        <p:nvPr/>
      </p:nvGrpSpPr>
      <p:grpSpPr>
        <a:xfrm>
          <a:off x="0" y="0"/>
          <a:ext cx="0" cy="0"/>
          <a:chOff x="0" y="0"/>
          <a:chExt cx="0" cy="0"/>
        </a:xfrm>
      </p:grpSpPr>
      <p:sp>
        <p:nvSpPr>
          <p:cNvPr id="40" name="Google Shape;40;p20"/>
          <p:cNvSpPr txBox="1">
            <a:spLocks noGrp="1"/>
          </p:cNvSpPr>
          <p:nvPr>
            <p:ph type="title"/>
          </p:nvPr>
        </p:nvSpPr>
        <p:spPr>
          <a:xfrm>
            <a:off x="2895600" y="762000"/>
            <a:ext cx="8610600"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20"/>
          <p:cNvSpPr txBox="1">
            <a:spLocks noGrp="1"/>
          </p:cNvSpPr>
          <p:nvPr>
            <p:ph type="body" idx="1"/>
          </p:nvPr>
        </p:nvSpPr>
        <p:spPr>
          <a:xfrm>
            <a:off x="914409" y="2183802"/>
            <a:ext cx="50799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2" name="Google Shape;42;p20"/>
          <p:cNvSpPr txBox="1">
            <a:spLocks noGrp="1"/>
          </p:cNvSpPr>
          <p:nvPr>
            <p:ph type="body" idx="2"/>
          </p:nvPr>
        </p:nvSpPr>
        <p:spPr>
          <a:xfrm>
            <a:off x="685800" y="3132666"/>
            <a:ext cx="5311775"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3" name="Google Shape;43;p20"/>
          <p:cNvSpPr txBox="1">
            <a:spLocks noGrp="1"/>
          </p:cNvSpPr>
          <p:nvPr>
            <p:ph type="body" idx="3"/>
          </p:nvPr>
        </p:nvSpPr>
        <p:spPr>
          <a:xfrm>
            <a:off x="6400800" y="2183802"/>
            <a:ext cx="510540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4" name="Google Shape;44;p20"/>
          <p:cNvSpPr txBox="1">
            <a:spLocks noGrp="1"/>
          </p:cNvSpPr>
          <p:nvPr>
            <p:ph type="body" idx="4"/>
          </p:nvPr>
        </p:nvSpPr>
        <p:spPr>
          <a:xfrm>
            <a:off x="6172200" y="3132666"/>
            <a:ext cx="5334000"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5" name="Google Shape;45;p2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2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sp>
        <p:nvSpPr>
          <p:cNvPr id="49" name="Google Shape;49;p2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2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22"/>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2"/>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2"/>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23"/>
          <p:cNvSpPr txBox="1">
            <a:spLocks noGrp="1"/>
          </p:cNvSpPr>
          <p:nvPr>
            <p:ph type="title"/>
          </p:nvPr>
        </p:nvSpPr>
        <p:spPr>
          <a:xfrm>
            <a:off x="685800" y="1524000"/>
            <a:ext cx="411480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3"/>
          <p:cNvSpPr txBox="1">
            <a:spLocks noGrp="1"/>
          </p:cNvSpPr>
          <p:nvPr>
            <p:ph type="body" idx="1"/>
          </p:nvPr>
        </p:nvSpPr>
        <p:spPr>
          <a:xfrm>
            <a:off x="4995582" y="746759"/>
            <a:ext cx="6510618" cy="5471925"/>
          </a:xfrm>
          <a:prstGeom prst="rect">
            <a:avLst/>
          </a:prstGeom>
          <a:noFill/>
          <a:ln>
            <a:noFill/>
          </a:ln>
        </p:spPr>
        <p:txBody>
          <a:bodyPr spcFirstLastPara="1" wrap="square" lIns="91425" tIns="45700" rIns="91425" bIns="45700" anchor="ctr"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0" name="Google Shape;60;p23"/>
          <p:cNvSpPr txBox="1">
            <a:spLocks noGrp="1"/>
          </p:cNvSpPr>
          <p:nvPr>
            <p:ph type="body" idx="2"/>
          </p:nvPr>
        </p:nvSpPr>
        <p:spPr>
          <a:xfrm>
            <a:off x="685800" y="3124199"/>
            <a:ext cx="411480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1" name="Google Shape;61;p23"/>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23"/>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3"/>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4"/>
        <p:cNvGrpSpPr/>
        <p:nvPr/>
      </p:nvGrpSpPr>
      <p:grpSpPr>
        <a:xfrm>
          <a:off x="0" y="0"/>
          <a:ext cx="0" cy="0"/>
          <a:chOff x="0" y="0"/>
          <a:chExt cx="0" cy="0"/>
        </a:xfrm>
      </p:grpSpPr>
      <p:sp>
        <p:nvSpPr>
          <p:cNvPr id="65" name="Google Shape;65;p24"/>
          <p:cNvSpPr txBox="1">
            <a:spLocks noGrp="1"/>
          </p:cNvSpPr>
          <p:nvPr>
            <p:ph type="title"/>
          </p:nvPr>
        </p:nvSpPr>
        <p:spPr>
          <a:xfrm>
            <a:off x="685800" y="1524000"/>
            <a:ext cx="687324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4"/>
          <p:cNvSpPr>
            <a:spLocks noGrp="1"/>
          </p:cNvSpPr>
          <p:nvPr>
            <p:ph type="pic" idx="2"/>
          </p:nvPr>
        </p:nvSpPr>
        <p:spPr>
          <a:xfrm>
            <a:off x="7861238" y="751241"/>
            <a:ext cx="3644962" cy="546744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67" name="Google Shape;67;p24"/>
          <p:cNvSpPr txBox="1">
            <a:spLocks noGrp="1"/>
          </p:cNvSpPr>
          <p:nvPr>
            <p:ph type="body" idx="1"/>
          </p:nvPr>
        </p:nvSpPr>
        <p:spPr>
          <a:xfrm>
            <a:off x="685800" y="3124199"/>
            <a:ext cx="687324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8" name="Google Shape;68;p24"/>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24"/>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4"/>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pic>
        <p:nvPicPr>
          <p:cNvPr id="6" name="Google Shape;6;p15" descr="C0-HD-TOP.png"/>
          <p:cNvPicPr preferRelativeResize="0"/>
          <p:nvPr/>
        </p:nvPicPr>
        <p:blipFill rotWithShape="1">
          <a:blip r:embed="rId19">
            <a:alphaModFix/>
          </a:blip>
          <a:srcRect/>
          <a:stretch/>
        </p:blipFill>
        <p:spPr>
          <a:xfrm>
            <a:off x="0" y="0"/>
            <a:ext cx="12192000" cy="1441450"/>
          </a:xfrm>
          <a:prstGeom prst="rect">
            <a:avLst/>
          </a:prstGeom>
          <a:noFill/>
          <a:ln>
            <a:noFill/>
          </a:ln>
        </p:spPr>
      </p:pic>
      <p:sp>
        <p:nvSpPr>
          <p:cNvPr id="7" name="Google Shape;7;p1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marR="0" lvl="0" algn="r" rtl="0">
              <a:lnSpc>
                <a:spcPct val="90000"/>
              </a:lnSpc>
              <a:spcBef>
                <a:spcPts val="0"/>
              </a:spcBef>
              <a:spcAft>
                <a:spcPts val="0"/>
              </a:spcAft>
              <a:buClr>
                <a:schemeClr val="lt1"/>
              </a:buClr>
              <a:buSzPts val="40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9" name="Google Shape;9;p1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0" name="Google Shape;10;p1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1" name="Google Shape;11;p1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4.png"/><Relationship Id="rId2" Type="http://schemas.microsoft.com/office/2007/relationships/media" Target="../media/media1.m4a"/><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4.png"/><Relationship Id="rId5" Type="http://schemas.openxmlformats.org/officeDocument/2006/relationships/image" Target="../media/image7.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4.png"/><Relationship Id="rId5" Type="http://schemas.openxmlformats.org/officeDocument/2006/relationships/image" Target="../media/image8.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12.m4a"/><Relationship Id="rId7" Type="http://schemas.openxmlformats.org/officeDocument/2006/relationships/image" Target="../media/image3.png"/><Relationship Id="rId2" Type="http://schemas.microsoft.com/office/2007/relationships/media" Target="../media/media12.m4a"/><Relationship Id="rId1" Type="http://schemas.openxmlformats.org/officeDocument/2006/relationships/tags" Target="../tags/tag10.xml"/><Relationship Id="rId6" Type="http://schemas.openxmlformats.org/officeDocument/2006/relationships/image" Target="../media/image9.png"/><Relationship Id="rId5" Type="http://schemas.openxmlformats.org/officeDocument/2006/relationships/notesSlide" Target="../notesSlides/notesSlide12.xml"/><Relationship Id="rId4"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audio" Target="../media/media13.m4a"/><Relationship Id="rId7" Type="http://schemas.openxmlformats.org/officeDocument/2006/relationships/image" Target="../media/image4.png"/><Relationship Id="rId2" Type="http://schemas.microsoft.com/office/2007/relationships/media" Target="../media/media13.m4a"/><Relationship Id="rId1" Type="http://schemas.openxmlformats.org/officeDocument/2006/relationships/tags" Target="../tags/tag11.xml"/><Relationship Id="rId6" Type="http://schemas.openxmlformats.org/officeDocument/2006/relationships/image" Target="../media/image3.png"/><Relationship Id="rId5" Type="http://schemas.openxmlformats.org/officeDocument/2006/relationships/notesSlide" Target="../notesSlides/notesSlide13.xml"/><Relationship Id="rId4"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audio" Target="../media/media14.m4a"/><Relationship Id="rId7" Type="http://schemas.openxmlformats.org/officeDocument/2006/relationships/image" Target="../media/image4.png"/><Relationship Id="rId2" Type="http://schemas.microsoft.com/office/2007/relationships/media" Target="../media/media14.m4a"/><Relationship Id="rId1" Type="http://schemas.openxmlformats.org/officeDocument/2006/relationships/tags" Target="../tags/tag12.xml"/><Relationship Id="rId6" Type="http://schemas.openxmlformats.org/officeDocument/2006/relationships/image" Target="../media/image3.png"/><Relationship Id="rId5" Type="http://schemas.openxmlformats.org/officeDocument/2006/relationships/notesSlide" Target="../notesSlides/notesSlide14.xml"/><Relationship Id="rId4"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audio" Target="../media/media15.m4a"/><Relationship Id="rId7" Type="http://schemas.openxmlformats.org/officeDocument/2006/relationships/image" Target="../media/image4.png"/><Relationship Id="rId2" Type="http://schemas.microsoft.com/office/2007/relationships/media" Target="../media/media15.m4a"/><Relationship Id="rId1" Type="http://schemas.openxmlformats.org/officeDocument/2006/relationships/tags" Target="../tags/tag13.xml"/><Relationship Id="rId6" Type="http://schemas.openxmlformats.org/officeDocument/2006/relationships/image" Target="../media/image3.png"/><Relationship Id="rId5" Type="http://schemas.openxmlformats.org/officeDocument/2006/relationships/notesSlide" Target="../notesSlides/notesSlide15.xml"/><Relationship Id="rId4"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audio" Target="../media/media16.m4a"/><Relationship Id="rId7" Type="http://schemas.openxmlformats.org/officeDocument/2006/relationships/image" Target="../media/image4.png"/><Relationship Id="rId2" Type="http://schemas.microsoft.com/office/2007/relationships/media" Target="../media/media16.m4a"/><Relationship Id="rId1" Type="http://schemas.openxmlformats.org/officeDocument/2006/relationships/tags" Target="../tags/tag14.xml"/><Relationship Id="rId6" Type="http://schemas.openxmlformats.org/officeDocument/2006/relationships/image" Target="../media/image3.png"/><Relationship Id="rId5" Type="http://schemas.openxmlformats.org/officeDocument/2006/relationships/notesSlide" Target="../notesSlides/notesSlide16.xml"/><Relationship Id="rId4"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audio" Target="../media/media17.m4a"/><Relationship Id="rId7" Type="http://schemas.openxmlformats.org/officeDocument/2006/relationships/image" Target="../media/image4.png"/><Relationship Id="rId2" Type="http://schemas.microsoft.com/office/2007/relationships/media" Target="../media/media17.m4a"/><Relationship Id="rId1" Type="http://schemas.openxmlformats.org/officeDocument/2006/relationships/tags" Target="../tags/tag15.xml"/><Relationship Id="rId6" Type="http://schemas.openxmlformats.org/officeDocument/2006/relationships/image" Target="../media/image3.png"/><Relationship Id="rId5" Type="http://schemas.openxmlformats.org/officeDocument/2006/relationships/notesSlide" Target="../notesSlides/notesSlide17.xml"/><Relationship Id="rId4"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2.m4a"/><Relationship Id="rId7" Type="http://schemas.openxmlformats.org/officeDocument/2006/relationships/image" Target="../media/image3.png"/><Relationship Id="rId2" Type="http://schemas.microsoft.com/office/2007/relationships/media" Target="../media/media2.m4a"/><Relationship Id="rId1" Type="http://schemas.openxmlformats.org/officeDocument/2006/relationships/tags" Target="../tags/tag3.xml"/><Relationship Id="rId6" Type="http://schemas.openxmlformats.org/officeDocument/2006/relationships/image" Target="../media/image5.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7" Type="http://schemas.openxmlformats.org/officeDocument/2006/relationships/image" Target="../media/image4.png"/><Relationship Id="rId2" Type="http://schemas.microsoft.com/office/2007/relationships/media" Target="../media/media3.m4a"/><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4.png"/><Relationship Id="rId2" Type="http://schemas.microsoft.com/office/2007/relationships/media" Target="../media/media4.m4a"/><Relationship Id="rId1" Type="http://schemas.openxmlformats.org/officeDocument/2006/relationships/tags" Target="../tags/tag5.xml"/><Relationship Id="rId6" Type="http://schemas.openxmlformats.org/officeDocument/2006/relationships/image" Target="../media/image3.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7" Type="http://schemas.openxmlformats.org/officeDocument/2006/relationships/image" Target="../media/image4.png"/><Relationship Id="rId2" Type="http://schemas.microsoft.com/office/2007/relationships/media" Target="../media/media5.m4a"/><Relationship Id="rId1" Type="http://schemas.openxmlformats.org/officeDocument/2006/relationships/tags" Target="../tags/tag6.xml"/><Relationship Id="rId6" Type="http://schemas.openxmlformats.org/officeDocument/2006/relationships/image" Target="../media/image3.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7" Type="http://schemas.openxmlformats.org/officeDocument/2006/relationships/image" Target="../media/image4.png"/><Relationship Id="rId2" Type="http://schemas.microsoft.com/office/2007/relationships/media" Target="../media/media6.m4a"/><Relationship Id="rId1" Type="http://schemas.openxmlformats.org/officeDocument/2006/relationships/tags" Target="../tags/tag7.xml"/><Relationship Id="rId6" Type="http://schemas.openxmlformats.org/officeDocument/2006/relationships/image" Target="../media/image3.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7" Type="http://schemas.openxmlformats.org/officeDocument/2006/relationships/image" Target="../media/image4.png"/><Relationship Id="rId2" Type="http://schemas.microsoft.com/office/2007/relationships/media" Target="../media/media7.m4a"/><Relationship Id="rId1" Type="http://schemas.openxmlformats.org/officeDocument/2006/relationships/tags" Target="../tags/tag8.xml"/><Relationship Id="rId6" Type="http://schemas.openxmlformats.org/officeDocument/2006/relationships/image" Target="../media/image3.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audio" Target="../media/media8.m4a"/><Relationship Id="rId7" Type="http://schemas.openxmlformats.org/officeDocument/2006/relationships/image" Target="../media/image4.png"/><Relationship Id="rId2" Type="http://schemas.microsoft.com/office/2007/relationships/media" Target="../media/media8.m4a"/><Relationship Id="rId1" Type="http://schemas.openxmlformats.org/officeDocument/2006/relationships/tags" Target="../tags/tag9.xml"/><Relationship Id="rId6" Type="http://schemas.openxmlformats.org/officeDocument/2006/relationships/image" Target="../media/image3.png"/><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4.png"/><Relationship Id="rId5" Type="http://schemas.openxmlformats.org/officeDocument/2006/relationships/image" Target="../media/image6.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
          <p:cNvSpPr txBox="1">
            <a:spLocks noGrp="1"/>
          </p:cNvSpPr>
          <p:nvPr>
            <p:ph type="ctrTitle"/>
          </p:nvPr>
        </p:nvSpPr>
        <p:spPr>
          <a:xfrm>
            <a:off x="1371600" y="1790153"/>
            <a:ext cx="9448800" cy="1825096"/>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6000"/>
              <a:buFont typeface="Century Gothic"/>
              <a:buNone/>
            </a:pPr>
            <a:r>
              <a:rPr lang="en-US"/>
              <a:t>Green Pace</a:t>
            </a:r>
            <a:endParaRPr/>
          </a:p>
        </p:txBody>
      </p:sp>
      <p:sp>
        <p:nvSpPr>
          <p:cNvPr id="145" name="Google Shape;145;p1"/>
          <p:cNvSpPr txBox="1">
            <a:spLocks noGrp="1"/>
          </p:cNvSpPr>
          <p:nvPr>
            <p:ph type="subTitle" idx="1"/>
          </p:nvPr>
        </p:nvSpPr>
        <p:spPr>
          <a:xfrm>
            <a:off x="1371600" y="3632200"/>
            <a:ext cx="9448800" cy="1561592"/>
          </a:xfrm>
          <a:prstGeom prst="rect">
            <a:avLst/>
          </a:prstGeom>
          <a:noFill/>
          <a:ln>
            <a:noFill/>
          </a:ln>
        </p:spPr>
        <p:txBody>
          <a:bodyPr spcFirstLastPara="1" wrap="square" lIns="91425" tIns="45700" rIns="91425" bIns="45700" anchor="t" anchorCtr="0">
            <a:normAutofit/>
          </a:bodyPr>
          <a:lstStyle/>
          <a:p>
            <a:pPr marL="0" lvl="0" indent="0" algn="l" rtl="0">
              <a:lnSpc>
                <a:spcPct val="70000"/>
              </a:lnSpc>
              <a:spcBef>
                <a:spcPts val="0"/>
              </a:spcBef>
              <a:spcAft>
                <a:spcPts val="0"/>
              </a:spcAft>
              <a:buClr>
                <a:schemeClr val="lt1"/>
              </a:buClr>
              <a:buSzPts val="1850"/>
              <a:buNone/>
            </a:pPr>
            <a:r>
              <a:rPr lang="en-US" sz="1850" dirty="0"/>
              <a:t>Security Policy Presentation</a:t>
            </a:r>
            <a:endParaRPr dirty="0"/>
          </a:p>
          <a:p>
            <a:pPr marL="0" lvl="0" indent="0" algn="l" rtl="0">
              <a:lnSpc>
                <a:spcPct val="70000"/>
              </a:lnSpc>
              <a:spcBef>
                <a:spcPts val="1000"/>
              </a:spcBef>
              <a:spcAft>
                <a:spcPts val="0"/>
              </a:spcAft>
              <a:buClr>
                <a:schemeClr val="lt1"/>
              </a:buClr>
              <a:buSzPts val="1850"/>
              <a:buNone/>
            </a:pPr>
            <a:r>
              <a:rPr lang="en-US" sz="1850" dirty="0"/>
              <a:t>Developer: </a:t>
            </a:r>
            <a:r>
              <a:rPr lang="en-US" sz="1850" i="1" dirty="0"/>
              <a:t>Evelyn Pinarello</a:t>
            </a:r>
            <a:endParaRPr dirty="0"/>
          </a:p>
          <a:p>
            <a:pPr marL="0" lvl="0" indent="0" algn="l" rtl="0">
              <a:lnSpc>
                <a:spcPct val="70000"/>
              </a:lnSpc>
              <a:spcBef>
                <a:spcPts val="1000"/>
              </a:spcBef>
              <a:spcAft>
                <a:spcPts val="0"/>
              </a:spcAft>
              <a:buClr>
                <a:schemeClr val="lt1"/>
              </a:buClr>
              <a:buSzPts val="1850"/>
              <a:buNone/>
            </a:pPr>
            <a:endParaRPr sz="1850" i="1" dirty="0"/>
          </a:p>
        </p:txBody>
      </p:sp>
      <p:pic>
        <p:nvPicPr>
          <p:cNvPr id="146" name="Google Shape;146;p1" descr="Green Pace logo"/>
          <p:cNvPicPr preferRelativeResize="0"/>
          <p:nvPr/>
        </p:nvPicPr>
        <p:blipFill>
          <a:blip r:embed="rId6">
            <a:alphaModFix/>
          </a:blip>
          <a:stretch>
            <a:fillRect/>
          </a:stretch>
        </p:blipFill>
        <p:spPr>
          <a:xfrm>
            <a:off x="7440774" y="659854"/>
            <a:ext cx="2921424" cy="3786772"/>
          </a:xfrm>
          <a:prstGeom prst="rect">
            <a:avLst/>
          </a:prstGeom>
          <a:noFill/>
          <a:ln>
            <a:noFill/>
          </a:ln>
        </p:spPr>
      </p:pic>
      <p:pic>
        <p:nvPicPr>
          <p:cNvPr id="6" name="Audio 5">
            <a:hlinkClick r:id="" action="ppaction://media"/>
            <a:extLst>
              <a:ext uri="{FF2B5EF4-FFF2-40B4-BE49-F238E27FC236}">
                <a16:creationId xmlns:a16="http://schemas.microsoft.com/office/drawing/2014/main" id="{80E15CBB-33A3-2054-4688-A7CAC1B7CEA0}"/>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61075" t="-161075" r="-161075" b="-1610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5701"/>
    </mc:Choice>
    <mc:Fallback>
      <p:transition spd="slow" advTm="57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3F196-3DED-230B-8D0A-B697BB2CDD61}"/>
              </a:ext>
            </a:extLst>
          </p:cNvPr>
          <p:cNvSpPr>
            <a:spLocks noGrp="1"/>
          </p:cNvSpPr>
          <p:nvPr>
            <p:ph type="title"/>
          </p:nvPr>
        </p:nvSpPr>
        <p:spPr/>
        <p:txBody>
          <a:bodyPr>
            <a:normAutofit fontScale="90000"/>
          </a:bodyPr>
          <a:lstStyle/>
          <a:p>
            <a:r>
              <a:rPr lang="en-US" dirty="0"/>
              <a:t>Verifying resizing increases the collection size</a:t>
            </a:r>
            <a:br>
              <a:rPr lang="en-US" dirty="0"/>
            </a:br>
            <a:endParaRPr lang="en-CA" dirty="0"/>
          </a:p>
        </p:txBody>
      </p:sp>
      <p:pic>
        <p:nvPicPr>
          <p:cNvPr id="5" name="Picture 4" descr="Text&#10;&#10;Description automatically generated">
            <a:extLst>
              <a:ext uri="{FF2B5EF4-FFF2-40B4-BE49-F238E27FC236}">
                <a16:creationId xmlns:a16="http://schemas.microsoft.com/office/drawing/2014/main" id="{215679A9-50D6-083D-F603-BAD03BD99DAB}"/>
              </a:ext>
            </a:extLst>
          </p:cNvPr>
          <p:cNvPicPr>
            <a:picLocks noChangeAspect="1"/>
          </p:cNvPicPr>
          <p:nvPr/>
        </p:nvPicPr>
        <p:blipFill>
          <a:blip r:embed="rId5"/>
          <a:stretch>
            <a:fillRect/>
          </a:stretch>
        </p:blipFill>
        <p:spPr>
          <a:xfrm>
            <a:off x="2143433" y="2243001"/>
            <a:ext cx="8053016" cy="3091351"/>
          </a:xfrm>
          <a:prstGeom prst="rect">
            <a:avLst/>
          </a:prstGeom>
        </p:spPr>
      </p:pic>
      <p:pic>
        <p:nvPicPr>
          <p:cNvPr id="6" name="Audio 5">
            <a:hlinkClick r:id="" action="ppaction://media"/>
            <a:extLst>
              <a:ext uri="{FF2B5EF4-FFF2-40B4-BE49-F238E27FC236}">
                <a16:creationId xmlns:a16="http://schemas.microsoft.com/office/drawing/2014/main" id="{1C07233D-FF50-DB58-6E16-2824982BF6BA}"/>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053803733"/>
      </p:ext>
    </p:extLst>
  </p:cSld>
  <p:clrMapOvr>
    <a:masterClrMapping/>
  </p:clrMapOvr>
  <mc:AlternateContent xmlns:mc="http://schemas.openxmlformats.org/markup-compatibility/2006">
    <mc:Choice xmlns:p14="http://schemas.microsoft.com/office/powerpoint/2010/main" Requires="p14">
      <p:transition spd="slow" p14:dur="2000" advTm="11721"/>
    </mc:Choice>
    <mc:Fallback>
      <p:transition spd="slow" advTm="117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E28A68-0F42-B013-F6C3-207C3A67EA17}"/>
              </a:ext>
            </a:extLst>
          </p:cNvPr>
          <p:cNvSpPr>
            <a:spLocks noGrp="1"/>
          </p:cNvSpPr>
          <p:nvPr>
            <p:ph type="title"/>
          </p:nvPr>
        </p:nvSpPr>
        <p:spPr/>
        <p:txBody>
          <a:bodyPr>
            <a:normAutofit fontScale="90000"/>
          </a:bodyPr>
          <a:lstStyle/>
          <a:p>
            <a:r>
              <a:rPr lang="en-US" dirty="0"/>
              <a:t>Verifying resizing decreases the collection size</a:t>
            </a:r>
            <a:br>
              <a:rPr lang="en-US" dirty="0"/>
            </a:br>
            <a:endParaRPr lang="en-CA" dirty="0"/>
          </a:p>
        </p:txBody>
      </p:sp>
      <p:pic>
        <p:nvPicPr>
          <p:cNvPr id="5" name="Picture 4" descr="Text&#10;&#10;Description automatically generated">
            <a:extLst>
              <a:ext uri="{FF2B5EF4-FFF2-40B4-BE49-F238E27FC236}">
                <a16:creationId xmlns:a16="http://schemas.microsoft.com/office/drawing/2014/main" id="{F535CF08-7631-8C40-53A5-F4942706D24F}"/>
              </a:ext>
            </a:extLst>
          </p:cNvPr>
          <p:cNvPicPr>
            <a:picLocks noChangeAspect="1"/>
          </p:cNvPicPr>
          <p:nvPr/>
        </p:nvPicPr>
        <p:blipFill>
          <a:blip r:embed="rId5"/>
          <a:stretch>
            <a:fillRect/>
          </a:stretch>
        </p:blipFill>
        <p:spPr>
          <a:xfrm>
            <a:off x="1884672" y="2249396"/>
            <a:ext cx="8671760" cy="3207507"/>
          </a:xfrm>
          <a:prstGeom prst="rect">
            <a:avLst/>
          </a:prstGeom>
        </p:spPr>
      </p:pic>
      <p:pic>
        <p:nvPicPr>
          <p:cNvPr id="6" name="Audio 5">
            <a:hlinkClick r:id="" action="ppaction://media"/>
            <a:extLst>
              <a:ext uri="{FF2B5EF4-FFF2-40B4-BE49-F238E27FC236}">
                <a16:creationId xmlns:a16="http://schemas.microsoft.com/office/drawing/2014/main" id="{108BB40A-163B-4AF0-C3C7-88B2748B1007}"/>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761930701"/>
      </p:ext>
    </p:extLst>
  </p:cSld>
  <p:clrMapOvr>
    <a:masterClrMapping/>
  </p:clrMapOvr>
  <mc:AlternateContent xmlns:mc="http://schemas.openxmlformats.org/markup-compatibility/2006">
    <mc:Choice xmlns:p14="http://schemas.microsoft.com/office/powerpoint/2010/main" Requires="p14">
      <p:transition spd="slow" p14:dur="2000" advTm="11428"/>
    </mc:Choice>
    <mc:Fallback>
      <p:transition spd="slow" advTm="114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AUTOMATION SUMMARY</a:t>
            </a:r>
            <a:endParaRPr/>
          </a:p>
        </p:txBody>
      </p:sp>
      <p:pic>
        <p:nvPicPr>
          <p:cNvPr id="203" name="Google Shape;203;p9" descr="DevSec Ops Toolchain Diagram&#10;Graphical representation of the automation process used in the enforcement and compliance of the Security Policy Standards.&#10;The illustration shows a figure eight or infinity symbol to illustrate that the cycle of development is continuous. It starts with assessing and planning, to designing and building with DevSecOps in the center of the continuous loop to maintain system integrity and then make additional changes to make it more secure."/>
          <p:cNvPicPr preferRelativeResize="0">
            <a:picLocks noGrp="1"/>
          </p:cNvPicPr>
          <p:nvPr>
            <p:ph type="body" idx="1"/>
          </p:nvPr>
        </p:nvPicPr>
        <p:blipFill rotWithShape="1">
          <a:blip r:embed="rId6">
            <a:alphaModFix/>
          </a:blip>
          <a:srcRect/>
          <a:stretch/>
        </p:blipFill>
        <p:spPr>
          <a:xfrm>
            <a:off x="2127250" y="2199481"/>
            <a:ext cx="7937500" cy="4013200"/>
          </a:xfrm>
          <a:prstGeom prst="rect">
            <a:avLst/>
          </a:prstGeom>
          <a:noFill/>
          <a:ln>
            <a:noFill/>
          </a:ln>
        </p:spPr>
      </p:pic>
      <p:pic>
        <p:nvPicPr>
          <p:cNvPr id="204" name="Google Shape;204;p9"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5EDF40FE-F0D6-4C55-BD20-21CB515A1BE5}"/>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161075" t="-161075" r="-161075" b="-1610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8952"/>
    </mc:Choice>
    <mc:Fallback>
      <p:transition spd="slow" advTm="89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0"/>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TOOLS</a:t>
            </a:r>
            <a:endParaRPr/>
          </a:p>
        </p:txBody>
      </p:sp>
      <p:sp>
        <p:nvSpPr>
          <p:cNvPr id="210" name="Google Shape;210;p10"/>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685800" lvl="1" indent="-228600" algn="l" rtl="0">
              <a:lnSpc>
                <a:spcPct val="90000"/>
              </a:lnSpc>
              <a:spcBef>
                <a:spcPts val="0"/>
              </a:spcBef>
              <a:spcAft>
                <a:spcPts val="0"/>
              </a:spcAft>
              <a:buClr>
                <a:schemeClr val="lt1"/>
              </a:buClr>
              <a:buSzPts val="2000"/>
              <a:buChar char="•"/>
            </a:pPr>
            <a:r>
              <a:rPr lang="en-US" dirty="0"/>
              <a:t>The </a:t>
            </a:r>
            <a:r>
              <a:rPr lang="en-US" dirty="0" err="1"/>
              <a:t>DevSecOps</a:t>
            </a:r>
            <a:r>
              <a:rPr lang="en-US" dirty="0"/>
              <a:t> pipeline is a “set of security practices incorporated into the Software Development Lifecycle to build, test, and deploy secure software faster and easier” (Foster, 2021). </a:t>
            </a:r>
          </a:p>
          <a:p>
            <a:pPr marL="685800" lvl="1" indent="-228600" algn="l" rtl="0">
              <a:lnSpc>
                <a:spcPct val="90000"/>
              </a:lnSpc>
              <a:spcBef>
                <a:spcPts val="0"/>
              </a:spcBef>
              <a:spcAft>
                <a:spcPts val="0"/>
              </a:spcAft>
              <a:buClr>
                <a:schemeClr val="lt1"/>
              </a:buClr>
              <a:buSzPts val="2000"/>
              <a:buChar char="•"/>
            </a:pPr>
            <a:endParaRPr lang="en-US" dirty="0"/>
          </a:p>
          <a:p>
            <a:pPr marL="685800" lvl="1" indent="-228600" algn="l" rtl="0">
              <a:lnSpc>
                <a:spcPct val="90000"/>
              </a:lnSpc>
              <a:spcBef>
                <a:spcPts val="0"/>
              </a:spcBef>
              <a:spcAft>
                <a:spcPts val="0"/>
              </a:spcAft>
              <a:buClr>
                <a:schemeClr val="lt1"/>
              </a:buClr>
              <a:buSzPts val="2000"/>
              <a:buChar char="•"/>
            </a:pPr>
            <a:r>
              <a:rPr lang="en-US" dirty="0"/>
              <a:t>One of the main tools used is </a:t>
            </a:r>
            <a:r>
              <a:rPr lang="en-US" dirty="0" err="1"/>
              <a:t>CPPcheck</a:t>
            </a:r>
            <a:r>
              <a:rPr lang="en-US" dirty="0"/>
              <a:t>, a static analysis tool for C and C++ code that detects bugs and focuses on detecting undefined behavior and dangerous coding constructs (</a:t>
            </a:r>
            <a:r>
              <a:rPr lang="en-US" dirty="0" err="1"/>
              <a:t>CPPcheck</a:t>
            </a:r>
            <a:r>
              <a:rPr lang="en-US" dirty="0"/>
              <a:t>, n.d.).</a:t>
            </a:r>
            <a:endParaRPr dirty="0"/>
          </a:p>
        </p:txBody>
      </p:sp>
      <p:pic>
        <p:nvPicPr>
          <p:cNvPr id="211" name="Google Shape;211;p1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EEEBCA1A-E609-5E3E-B87F-342D903512BE}"/>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61075" t="-161075" r="-161075" b="-1610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0140"/>
    </mc:Choice>
    <mc:Fallback>
      <p:transition spd="slow" advTm="101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RISKS AND BENEFITS</a:t>
            </a:r>
            <a:endParaRPr/>
          </a:p>
        </p:txBody>
      </p:sp>
      <p:sp>
        <p:nvSpPr>
          <p:cNvPr id="217" name="Google Shape;217;p11"/>
          <p:cNvSpPr txBox="1">
            <a:spLocks noGrp="1"/>
          </p:cNvSpPr>
          <p:nvPr>
            <p:ph type="body" idx="1"/>
          </p:nvPr>
        </p:nvSpPr>
        <p:spPr>
          <a:xfrm>
            <a:off x="685800" y="2194560"/>
            <a:ext cx="5134897"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sz="2000" dirty="0"/>
              <a:t>Risks of Waiting to Act</a:t>
            </a:r>
          </a:p>
          <a:p>
            <a:pPr marL="685800" lvl="1" indent="-228600">
              <a:spcBef>
                <a:spcPts val="0"/>
              </a:spcBef>
              <a:buSzPts val="2000"/>
            </a:pPr>
            <a:r>
              <a:rPr lang="en-US" sz="1800" dirty="0"/>
              <a:t>Leaving program and sensitive data vulnerable and open to attack</a:t>
            </a:r>
          </a:p>
          <a:p>
            <a:pPr marL="685800" lvl="1" indent="-228600">
              <a:spcBef>
                <a:spcPts val="0"/>
              </a:spcBef>
              <a:buSzPts val="2000"/>
            </a:pPr>
            <a:r>
              <a:rPr lang="en-US" sz="1800" dirty="0"/>
              <a:t>Adding security later in SDLC lengthens the program’s completion timeline</a:t>
            </a:r>
          </a:p>
          <a:p>
            <a:pPr marL="685800" lvl="1" indent="-228600">
              <a:spcBef>
                <a:spcPts val="0"/>
              </a:spcBef>
              <a:buSzPts val="2000"/>
            </a:pPr>
            <a:endParaRPr lang="en-US" sz="1800" dirty="0"/>
          </a:p>
          <a:p>
            <a:pPr marL="685800" lvl="1" indent="-228600">
              <a:spcBef>
                <a:spcPts val="0"/>
              </a:spcBef>
              <a:buSzPts val="2000"/>
            </a:pPr>
            <a:endParaRPr lang="en-US" sz="1800" dirty="0"/>
          </a:p>
          <a:p>
            <a:pPr marL="228600" lvl="0" indent="-228600" algn="l" rtl="0">
              <a:lnSpc>
                <a:spcPct val="90000"/>
              </a:lnSpc>
              <a:spcBef>
                <a:spcPts val="0"/>
              </a:spcBef>
              <a:spcAft>
                <a:spcPts val="0"/>
              </a:spcAft>
              <a:buClr>
                <a:schemeClr val="lt1"/>
              </a:buClr>
              <a:buSzPts val="2000"/>
              <a:buChar char="•"/>
            </a:pPr>
            <a:r>
              <a:rPr lang="en-US" sz="2000" dirty="0"/>
              <a:t>Benefits of Acting Now</a:t>
            </a:r>
          </a:p>
          <a:p>
            <a:pPr marL="685800" lvl="1" indent="-228600">
              <a:spcBef>
                <a:spcPts val="0"/>
              </a:spcBef>
              <a:buSzPts val="2000"/>
            </a:pPr>
            <a:r>
              <a:rPr lang="en-US" sz="1800" dirty="0"/>
              <a:t>Security measures implemented throughout entire project</a:t>
            </a:r>
          </a:p>
          <a:p>
            <a:pPr marL="685800" lvl="1" indent="-228600">
              <a:spcBef>
                <a:spcPts val="0"/>
              </a:spcBef>
              <a:buSzPts val="2000"/>
            </a:pPr>
            <a:r>
              <a:rPr lang="en-US" sz="1800" dirty="0"/>
              <a:t>Shortens project completion timeline</a:t>
            </a:r>
          </a:p>
          <a:p>
            <a:pPr marL="685800" lvl="1" indent="-228600">
              <a:spcBef>
                <a:spcPts val="0"/>
              </a:spcBef>
              <a:buSzPts val="2000"/>
            </a:pPr>
            <a:r>
              <a:rPr lang="en-US" sz="1800" dirty="0"/>
              <a:t>Risks are easier to mitigate the earlier they are caught</a:t>
            </a:r>
          </a:p>
          <a:p>
            <a:pPr marL="685800" lvl="1" indent="-228600">
              <a:spcBef>
                <a:spcPts val="0"/>
              </a:spcBef>
              <a:buSzPts val="2000"/>
            </a:pPr>
            <a:endParaRPr lang="en-US" sz="1800" dirty="0"/>
          </a:p>
        </p:txBody>
      </p:sp>
      <p:pic>
        <p:nvPicPr>
          <p:cNvPr id="218" name="Google Shape;218;p11"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sp>
        <p:nvSpPr>
          <p:cNvPr id="2" name="Google Shape;217;p11">
            <a:extLst>
              <a:ext uri="{FF2B5EF4-FFF2-40B4-BE49-F238E27FC236}">
                <a16:creationId xmlns:a16="http://schemas.microsoft.com/office/drawing/2014/main" id="{148CA369-5D04-A1AF-E40E-FAE391FCAF55}"/>
              </a:ext>
            </a:extLst>
          </p:cNvPr>
          <p:cNvSpPr txBox="1">
            <a:spLocks/>
          </p:cNvSpPr>
          <p:nvPr/>
        </p:nvSpPr>
        <p:spPr>
          <a:xfrm>
            <a:off x="5744497" y="2194559"/>
            <a:ext cx="5134897" cy="4024125"/>
          </a:xfrm>
          <a:prstGeom prst="rect">
            <a:avLst/>
          </a:prstGeom>
          <a:noFill/>
          <a:ln>
            <a:noFill/>
          </a:ln>
        </p:spPr>
        <p:txBody>
          <a:bodyPr spcFirstLastPara="1" wrap="square" lIns="91425" tIns="45700" rIns="91425" bIns="45700" anchor="t" anchorCtr="0">
            <a:normAutofit/>
          </a:bodyPr>
          <a:lstStyle>
            <a:defPPr marR="0" lvl="0" algn="l" rtl="0">
              <a:lnSpc>
                <a:spcPct val="100000"/>
              </a:lnSpc>
              <a:spcBef>
                <a:spcPts val="0"/>
              </a:spcBef>
              <a:spcAft>
                <a:spcPts val="0"/>
              </a:spcAft>
            </a:defPPr>
            <a:lvl1pPr marL="457200" marR="0" lvl="0" indent="-342900" algn="l" rtl="0">
              <a:lnSpc>
                <a:spcPct val="90000"/>
              </a:lnSpc>
              <a:spcBef>
                <a:spcPts val="1000"/>
              </a:spcBef>
              <a:spcAft>
                <a:spcPts val="0"/>
              </a:spcAft>
              <a:buClr>
                <a:schemeClr val="lt1"/>
              </a:buClr>
              <a:buSzPts val="18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42900" algn="l" rtl="0">
              <a:lnSpc>
                <a:spcPct val="90000"/>
              </a:lnSpc>
              <a:spcBef>
                <a:spcPts val="500"/>
              </a:spcBef>
              <a:spcAft>
                <a:spcPts val="0"/>
              </a:spcAft>
              <a:buClr>
                <a:schemeClr val="lt1"/>
              </a:buClr>
              <a:buSzPts val="18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9pPr>
          </a:lstStyle>
          <a:p>
            <a:pPr marL="228600" indent="-228600">
              <a:spcBef>
                <a:spcPts val="0"/>
              </a:spcBef>
              <a:buSzPts val="2000"/>
            </a:pPr>
            <a:r>
              <a:rPr lang="en-US" sz="2000" dirty="0"/>
              <a:t>Examples of Waiting Failures (</a:t>
            </a:r>
            <a:r>
              <a:rPr lang="en-US" sz="2000" dirty="0" err="1"/>
              <a:t>Swinhoe</a:t>
            </a:r>
            <a:r>
              <a:rPr lang="en-US" sz="2000"/>
              <a:t> &amp; Hill, 2022)</a:t>
            </a:r>
            <a:endParaRPr lang="en-US" sz="2000" dirty="0"/>
          </a:p>
          <a:p>
            <a:pPr marL="685800" lvl="1" indent="-228600">
              <a:spcBef>
                <a:spcPts val="0"/>
              </a:spcBef>
              <a:buSzPts val="2000"/>
            </a:pPr>
            <a:r>
              <a:rPr lang="en-US" sz="1600" dirty="0"/>
              <a:t>Yahoo’s  2013 Data Hack</a:t>
            </a:r>
          </a:p>
          <a:p>
            <a:pPr marL="1143000" lvl="2" indent="-228600">
              <a:spcBef>
                <a:spcPts val="0"/>
              </a:spcBef>
              <a:buSzPts val="2000"/>
            </a:pPr>
            <a:r>
              <a:rPr lang="en-US" sz="1400" dirty="0"/>
              <a:t>Virtually every Yahoo account was illegally accessed and stolen</a:t>
            </a:r>
          </a:p>
          <a:p>
            <a:pPr marL="1143000" lvl="2" indent="-228600">
              <a:spcBef>
                <a:spcPts val="0"/>
              </a:spcBef>
              <a:buSzPts val="2000"/>
            </a:pPr>
            <a:r>
              <a:rPr lang="en-US" sz="1400" dirty="0"/>
              <a:t>Lack of Defense in Depth</a:t>
            </a:r>
          </a:p>
          <a:p>
            <a:pPr marL="1143000" lvl="2" indent="-228600">
              <a:spcBef>
                <a:spcPts val="0"/>
              </a:spcBef>
              <a:buSzPts val="2000"/>
            </a:pPr>
            <a:r>
              <a:rPr lang="en-US" sz="1400" dirty="0"/>
              <a:t>Lack of Default Deny</a:t>
            </a:r>
          </a:p>
          <a:p>
            <a:pPr marL="1143000" lvl="2" indent="-228600">
              <a:spcBef>
                <a:spcPts val="0"/>
              </a:spcBef>
              <a:buSzPts val="2000"/>
            </a:pPr>
            <a:r>
              <a:rPr lang="en-US" sz="1400" dirty="0"/>
              <a:t>Lack of Triple A framework</a:t>
            </a:r>
          </a:p>
          <a:p>
            <a:pPr marL="685800" lvl="1" indent="-228600">
              <a:spcBef>
                <a:spcPts val="0"/>
              </a:spcBef>
              <a:buSzPts val="2000"/>
            </a:pPr>
            <a:r>
              <a:rPr lang="en-US" sz="1600" dirty="0"/>
              <a:t>LinkedIn’s 2021 Data Hack</a:t>
            </a:r>
          </a:p>
          <a:p>
            <a:pPr marL="1143000" lvl="2" indent="-228600">
              <a:spcBef>
                <a:spcPts val="0"/>
              </a:spcBef>
              <a:buSzPts val="2000"/>
            </a:pPr>
            <a:r>
              <a:rPr lang="en-US" sz="1400" dirty="0"/>
              <a:t>Over 700 million user’s data was stolen and listed for sale on the dark web</a:t>
            </a:r>
          </a:p>
          <a:p>
            <a:pPr marL="1143000" lvl="2" indent="-228600">
              <a:spcBef>
                <a:spcPts val="0"/>
              </a:spcBef>
              <a:buSzPts val="2000"/>
            </a:pPr>
            <a:r>
              <a:rPr lang="en-US" sz="1400" dirty="0"/>
              <a:t>Lack of Defense in Depth</a:t>
            </a:r>
          </a:p>
          <a:p>
            <a:pPr marL="1143000" lvl="2" indent="-228600">
              <a:spcBef>
                <a:spcPts val="0"/>
              </a:spcBef>
              <a:buSzPts val="2000"/>
            </a:pPr>
            <a:r>
              <a:rPr lang="en-US" sz="1400" dirty="0"/>
              <a:t>API vulnerabilities led to attack</a:t>
            </a:r>
          </a:p>
        </p:txBody>
      </p:sp>
      <p:pic>
        <p:nvPicPr>
          <p:cNvPr id="5" name="Audio 4">
            <a:hlinkClick r:id="" action="ppaction://media"/>
            <a:extLst>
              <a:ext uri="{FF2B5EF4-FFF2-40B4-BE49-F238E27FC236}">
                <a16:creationId xmlns:a16="http://schemas.microsoft.com/office/drawing/2014/main" id="{6DB6ACF7-0B6E-CBE9-411A-0CACE9EFAC76}"/>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61075" t="-161075" r="-161075" b="-1610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3838"/>
    </mc:Choice>
    <mc:Fallback>
      <p:transition spd="slow" advTm="138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2"/>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RECOMMENDATIONS</a:t>
            </a:r>
            <a:endParaRPr/>
          </a:p>
        </p:txBody>
      </p:sp>
      <p:sp>
        <p:nvSpPr>
          <p:cNvPr id="224" name="Google Shape;224;p12"/>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1143000" lvl="2" indent="-228600" algn="l" rtl="0">
              <a:lnSpc>
                <a:spcPct val="90000"/>
              </a:lnSpc>
              <a:spcBef>
                <a:spcPts val="0"/>
              </a:spcBef>
              <a:spcAft>
                <a:spcPts val="0"/>
              </a:spcAft>
              <a:buClr>
                <a:schemeClr val="lt1"/>
              </a:buClr>
              <a:buSzPts val="1800"/>
              <a:buChar char="•"/>
            </a:pPr>
            <a:r>
              <a:rPr lang="en-US" sz="3200" dirty="0"/>
              <a:t>Implementing the Defense in Depth security method</a:t>
            </a:r>
          </a:p>
          <a:p>
            <a:pPr marL="1143000" lvl="2" indent="-228600" algn="l" rtl="0">
              <a:lnSpc>
                <a:spcPct val="90000"/>
              </a:lnSpc>
              <a:spcBef>
                <a:spcPts val="0"/>
              </a:spcBef>
              <a:spcAft>
                <a:spcPts val="0"/>
              </a:spcAft>
              <a:buClr>
                <a:schemeClr val="lt1"/>
              </a:buClr>
              <a:buSzPts val="1800"/>
              <a:buChar char="•"/>
            </a:pPr>
            <a:r>
              <a:rPr lang="en-US" sz="3200" dirty="0"/>
              <a:t>Implementing the Triple A Security Framework throughout the project</a:t>
            </a:r>
          </a:p>
          <a:p>
            <a:pPr marL="1143000" lvl="2" indent="-228600" algn="l" rtl="0">
              <a:lnSpc>
                <a:spcPct val="90000"/>
              </a:lnSpc>
              <a:spcBef>
                <a:spcPts val="0"/>
              </a:spcBef>
              <a:spcAft>
                <a:spcPts val="0"/>
              </a:spcAft>
              <a:buClr>
                <a:schemeClr val="lt1"/>
              </a:buClr>
              <a:buSzPts val="1800"/>
              <a:buChar char="•"/>
            </a:pPr>
            <a:r>
              <a:rPr lang="en-US" sz="3200" dirty="0"/>
              <a:t>Development team adopting the Secure Best Coding Standards</a:t>
            </a:r>
          </a:p>
          <a:p>
            <a:pPr marL="1143000" lvl="2" indent="-228600" algn="l" rtl="0">
              <a:lnSpc>
                <a:spcPct val="90000"/>
              </a:lnSpc>
              <a:spcBef>
                <a:spcPts val="0"/>
              </a:spcBef>
              <a:spcAft>
                <a:spcPts val="0"/>
              </a:spcAft>
              <a:buClr>
                <a:schemeClr val="lt1"/>
              </a:buClr>
              <a:buSzPts val="1800"/>
              <a:buChar char="•"/>
            </a:pPr>
            <a:r>
              <a:rPr lang="en-US" sz="3200" dirty="0"/>
              <a:t>Development team implements testing throughout the development process</a:t>
            </a:r>
          </a:p>
        </p:txBody>
      </p:sp>
      <p:pic>
        <p:nvPicPr>
          <p:cNvPr id="225" name="Google Shape;225;p12"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9B3679C2-A07F-1CC8-1095-90BFB0486F04}"/>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61075" t="-161075" r="-161075" b="-1610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1693"/>
    </mc:Choice>
    <mc:Fallback>
      <p:transition spd="slow" advTm="116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1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CONCLUSIONS</a:t>
            </a:r>
            <a:endParaRPr/>
          </a:p>
        </p:txBody>
      </p:sp>
      <p:sp>
        <p:nvSpPr>
          <p:cNvPr id="231" name="Google Shape;231;p13"/>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200"/>
              <a:buChar char="•"/>
            </a:pPr>
            <a:r>
              <a:rPr lang="en-US" dirty="0"/>
              <a:t>Implementing multiple security principles, the defense in depth security method, the Triple A framework, continual testing, and the secure best coding practices throughout the completion of the project and not as a last resort will help to mitigate security threats and vulnerabilities. </a:t>
            </a:r>
            <a:endParaRPr sz="1800" dirty="0"/>
          </a:p>
          <a:p>
            <a:pPr marL="228600" lvl="0" indent="-88900" algn="l" rtl="0">
              <a:lnSpc>
                <a:spcPct val="90000"/>
              </a:lnSpc>
              <a:spcBef>
                <a:spcPts val="1000"/>
              </a:spcBef>
              <a:spcAft>
                <a:spcPts val="0"/>
              </a:spcAft>
              <a:buClr>
                <a:schemeClr val="lt1"/>
              </a:buClr>
              <a:buSzPts val="2200"/>
              <a:buNone/>
            </a:pPr>
            <a:endParaRPr dirty="0"/>
          </a:p>
        </p:txBody>
      </p:sp>
      <p:pic>
        <p:nvPicPr>
          <p:cNvPr id="232" name="Google Shape;232;p13"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38A3C127-5636-C54E-1046-5E78000F21C4}"/>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61075" t="-161075" r="-161075" b="-1610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6385"/>
    </mc:Choice>
    <mc:Fallback>
      <p:transition spd="slow" advTm="163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1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REFERENCES</a:t>
            </a:r>
            <a:endParaRPr/>
          </a:p>
        </p:txBody>
      </p:sp>
      <p:sp>
        <p:nvSpPr>
          <p:cNvPr id="238" name="Google Shape;238;p14"/>
          <p:cNvSpPr txBox="1">
            <a:spLocks noGrp="1"/>
          </p:cNvSpPr>
          <p:nvPr>
            <p:ph type="body" idx="1"/>
          </p:nvPr>
        </p:nvSpPr>
        <p:spPr>
          <a:xfrm>
            <a:off x="685800" y="1651820"/>
            <a:ext cx="10820400" cy="4566866"/>
          </a:xfrm>
          <a:prstGeom prst="rect">
            <a:avLst/>
          </a:prstGeom>
          <a:noFill/>
          <a:ln>
            <a:noFill/>
          </a:ln>
        </p:spPr>
        <p:txBody>
          <a:bodyPr spcFirstLastPara="1" wrap="square" lIns="91425" tIns="45700" rIns="91425" bIns="45700" anchor="t" anchorCtr="0">
            <a:normAutofit/>
          </a:bodyPr>
          <a:lstStyle/>
          <a:p>
            <a:r>
              <a:rPr lang="en-US" dirty="0" err="1">
                <a:effectLst/>
              </a:rPr>
              <a:t>Cppcheck</a:t>
            </a:r>
            <a:r>
              <a:rPr lang="en-US" dirty="0">
                <a:effectLst/>
              </a:rPr>
              <a:t>. (n.d.). Retrieved April 14, 2023, from https://cppcheck.sourceforge.io/ </a:t>
            </a:r>
          </a:p>
          <a:p>
            <a:r>
              <a:rPr lang="en-US" dirty="0">
                <a:effectLst/>
              </a:rPr>
              <a:t>Foster, S. (2021, January 22). </a:t>
            </a:r>
            <a:r>
              <a:rPr lang="en-US" i="1" dirty="0" err="1">
                <a:effectLst/>
              </a:rPr>
              <a:t>DevSecOps</a:t>
            </a:r>
            <a:r>
              <a:rPr lang="en-US" i="1" dirty="0">
                <a:effectLst/>
              </a:rPr>
              <a:t> pipeline overview: </a:t>
            </a:r>
            <a:r>
              <a:rPr lang="en-US" i="1" dirty="0" err="1">
                <a:effectLst/>
              </a:rPr>
              <a:t>Devsecops</a:t>
            </a:r>
            <a:r>
              <a:rPr lang="en-US" i="1" dirty="0">
                <a:effectLst/>
              </a:rPr>
              <a:t> simplified</a:t>
            </a:r>
            <a:r>
              <a:rPr lang="en-US" dirty="0">
                <a:effectLst/>
              </a:rPr>
              <a:t>. Perforce Software. Retrieved April 14, 2023, from https://www.perforce.com/blog/kw/devsecops-pipeline-overview </a:t>
            </a:r>
          </a:p>
          <a:p>
            <a:r>
              <a:rPr lang="en-US" dirty="0" err="1">
                <a:effectLst/>
              </a:rPr>
              <a:t>GeeksforGeeks</a:t>
            </a:r>
            <a:r>
              <a:rPr lang="en-US" dirty="0">
                <a:effectLst/>
              </a:rPr>
              <a:t>. (2023, February 6). </a:t>
            </a:r>
            <a:r>
              <a:rPr lang="en-US" i="1" dirty="0">
                <a:effectLst/>
              </a:rPr>
              <a:t>Unit testing: Software testing</a:t>
            </a:r>
            <a:r>
              <a:rPr lang="en-US" dirty="0">
                <a:effectLst/>
              </a:rPr>
              <a:t>. </a:t>
            </a:r>
            <a:r>
              <a:rPr lang="en-US" dirty="0" err="1">
                <a:effectLst/>
              </a:rPr>
              <a:t>GeeksforGeeks</a:t>
            </a:r>
            <a:r>
              <a:rPr lang="en-US" dirty="0">
                <a:effectLst/>
              </a:rPr>
              <a:t>. Retrieved April 14, 2023, from https://www.geeksforgeeks.org/unit-testing-software-testing/ </a:t>
            </a:r>
          </a:p>
          <a:p>
            <a:r>
              <a:rPr lang="en-US" dirty="0">
                <a:effectLst/>
              </a:rPr>
              <a:t>Hill, M., &amp; </a:t>
            </a:r>
            <a:r>
              <a:rPr lang="en-US" dirty="0" err="1">
                <a:effectLst/>
              </a:rPr>
              <a:t>Swinhoe</a:t>
            </a:r>
            <a:r>
              <a:rPr lang="en-US" dirty="0">
                <a:effectLst/>
              </a:rPr>
              <a:t>, D. (2022, November 8). </a:t>
            </a:r>
            <a:r>
              <a:rPr lang="en-US" i="1" dirty="0">
                <a:effectLst/>
              </a:rPr>
              <a:t>The 15 biggest data breaches of the 21st Century</a:t>
            </a:r>
            <a:r>
              <a:rPr lang="en-US" dirty="0">
                <a:effectLst/>
              </a:rPr>
              <a:t>. CSO Online. Retrieved April 14, 2023, from https://www.csoonline.com/article/2130877/the-biggest-data-breaches-of-the-21st-century.html </a:t>
            </a:r>
          </a:p>
          <a:p>
            <a:endParaRPr lang="en-US" dirty="0">
              <a:effectLst/>
            </a:endParaRPr>
          </a:p>
        </p:txBody>
      </p:sp>
      <p:pic>
        <p:nvPicPr>
          <p:cNvPr id="239" name="Google Shape;239;p14"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0C5047B0-2194-A509-CECC-6831B47D516E}"/>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61075" t="-161075" r="-161075" b="-1610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7465"/>
    </mc:Choice>
    <mc:Fallback>
      <p:transition spd="slow" advTm="74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OVERVIEW: DEFENSE IN DEPTH</a:t>
            </a:r>
            <a:endParaRPr/>
          </a:p>
        </p:txBody>
      </p:sp>
      <p:sp>
        <p:nvSpPr>
          <p:cNvPr id="152" name="Google Shape;152;p3"/>
          <p:cNvSpPr txBox="1">
            <a:spLocks noGrp="1"/>
          </p:cNvSpPr>
          <p:nvPr>
            <p:ph type="body" idx="1"/>
          </p:nvPr>
        </p:nvSpPr>
        <p:spPr>
          <a:xfrm>
            <a:off x="221326" y="2194560"/>
            <a:ext cx="4242520" cy="4024125"/>
          </a:xfrm>
          <a:prstGeom prst="rect">
            <a:avLst/>
          </a:prstGeom>
          <a:noFill/>
          <a:ln>
            <a:noFill/>
          </a:ln>
        </p:spPr>
        <p:txBody>
          <a:bodyPr spcFirstLastPara="1" wrap="square" lIns="91425" tIns="45700" rIns="91425" bIns="45700" anchor="t" anchorCtr="0">
            <a:normAutofit/>
          </a:bodyPr>
          <a:lstStyle/>
          <a:p>
            <a:pPr marL="360000" lvl="0" indent="0" algn="l" rtl="0">
              <a:lnSpc>
                <a:spcPct val="90000"/>
              </a:lnSpc>
              <a:spcBef>
                <a:spcPts val="0"/>
              </a:spcBef>
              <a:spcAft>
                <a:spcPts val="0"/>
              </a:spcAft>
              <a:buSzPts val="1800"/>
              <a:buNone/>
            </a:pPr>
            <a:r>
              <a:rPr lang="en-US" dirty="0"/>
              <a:t>Implementing the Defense in Depth method creates multiple, cohesive layers of security to create a stronger defense against security threats and vulnerabilities. </a:t>
            </a:r>
            <a:endParaRPr sz="1600" dirty="0"/>
          </a:p>
          <a:p>
            <a:pPr marL="0" lvl="0" indent="0" algn="l" rtl="0">
              <a:lnSpc>
                <a:spcPct val="90000"/>
              </a:lnSpc>
              <a:spcBef>
                <a:spcPts val="1000"/>
              </a:spcBef>
              <a:spcAft>
                <a:spcPts val="0"/>
              </a:spcAft>
              <a:buClr>
                <a:schemeClr val="lt1"/>
              </a:buClr>
              <a:buSzPts val="2200"/>
              <a:buNone/>
            </a:pPr>
            <a:endParaRPr dirty="0"/>
          </a:p>
        </p:txBody>
      </p:sp>
      <p:pic>
        <p:nvPicPr>
          <p:cNvPr id="153" name="Google Shape;153;p3" descr="NHS (Healthcare) Defense in Depth – Shaun Van Niekerk&#10;Screenshot of defense-in-depth best practice of layered security.  This illustration provides a visual representation of the defense-in-depth best practice of layered security.&#10;Shows the following layers of developer defense: Physical security, Cloud security, Perimeter security, network security, Host security, Endpoint security, APP security and critical assets, systems, and data security."/>
          <p:cNvPicPr preferRelativeResize="0"/>
          <p:nvPr/>
        </p:nvPicPr>
        <p:blipFill rotWithShape="1">
          <a:blip r:embed="rId6">
            <a:alphaModFix/>
          </a:blip>
          <a:srcRect/>
          <a:stretch/>
        </p:blipFill>
        <p:spPr>
          <a:xfrm>
            <a:off x="4738972" y="2194560"/>
            <a:ext cx="6453257" cy="3797196"/>
          </a:xfrm>
          <a:prstGeom prst="rect">
            <a:avLst/>
          </a:prstGeom>
          <a:noFill/>
          <a:ln>
            <a:noFill/>
          </a:ln>
        </p:spPr>
      </p:pic>
      <p:pic>
        <p:nvPicPr>
          <p:cNvPr id="154" name="Google Shape;154;p3"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9" name="Audio 8">
            <a:hlinkClick r:id="" action="ppaction://media"/>
            <a:extLst>
              <a:ext uri="{FF2B5EF4-FFF2-40B4-BE49-F238E27FC236}">
                <a16:creationId xmlns:a16="http://schemas.microsoft.com/office/drawing/2014/main" id="{2E595BB9-D462-79E9-8C09-22FBB942CB1A}"/>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161075" t="-161075" r="-161075" b="-1610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1924"/>
    </mc:Choice>
    <mc:Fallback>
      <p:transition spd="slow" advTm="219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THREATS MATRIX</a:t>
            </a:r>
            <a:endParaRPr/>
          </a:p>
        </p:txBody>
      </p:sp>
      <p:pic>
        <p:nvPicPr>
          <p:cNvPr id="162" name="Google Shape;162;p4"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graphicFrame>
        <p:nvGraphicFramePr>
          <p:cNvPr id="2" name="Table 2">
            <a:extLst>
              <a:ext uri="{FF2B5EF4-FFF2-40B4-BE49-F238E27FC236}">
                <a16:creationId xmlns:a16="http://schemas.microsoft.com/office/drawing/2014/main" id="{2B2ACAFE-7BFD-1DD3-FB9F-B2F557D78191}"/>
              </a:ext>
            </a:extLst>
          </p:cNvPr>
          <p:cNvGraphicFramePr>
            <a:graphicFrameLocks noGrp="1"/>
          </p:cNvGraphicFramePr>
          <p:nvPr>
            <p:extLst>
              <p:ext uri="{D42A27DB-BD31-4B8C-83A1-F6EECF244321}">
                <p14:modId xmlns:p14="http://schemas.microsoft.com/office/powerpoint/2010/main" val="2637998117"/>
              </p:ext>
            </p:extLst>
          </p:nvPr>
        </p:nvGraphicFramePr>
        <p:xfrm>
          <a:off x="1327354" y="2057400"/>
          <a:ext cx="9655276" cy="3504364"/>
        </p:xfrm>
        <a:graphic>
          <a:graphicData uri="http://schemas.openxmlformats.org/drawingml/2006/table">
            <a:tbl>
              <a:tblPr firstRow="1" bandRow="1">
                <a:tableStyleId>{802198C4-3087-4945-87E3-76CBB3509B7E}</a:tableStyleId>
              </a:tblPr>
              <a:tblGrid>
                <a:gridCol w="2413819">
                  <a:extLst>
                    <a:ext uri="{9D8B030D-6E8A-4147-A177-3AD203B41FA5}">
                      <a16:colId xmlns:a16="http://schemas.microsoft.com/office/drawing/2014/main" val="1437845614"/>
                    </a:ext>
                  </a:extLst>
                </a:gridCol>
                <a:gridCol w="2413819">
                  <a:extLst>
                    <a:ext uri="{9D8B030D-6E8A-4147-A177-3AD203B41FA5}">
                      <a16:colId xmlns:a16="http://schemas.microsoft.com/office/drawing/2014/main" val="994083386"/>
                    </a:ext>
                  </a:extLst>
                </a:gridCol>
                <a:gridCol w="2413819">
                  <a:extLst>
                    <a:ext uri="{9D8B030D-6E8A-4147-A177-3AD203B41FA5}">
                      <a16:colId xmlns:a16="http://schemas.microsoft.com/office/drawing/2014/main" val="3096023971"/>
                    </a:ext>
                  </a:extLst>
                </a:gridCol>
                <a:gridCol w="2413819">
                  <a:extLst>
                    <a:ext uri="{9D8B030D-6E8A-4147-A177-3AD203B41FA5}">
                      <a16:colId xmlns:a16="http://schemas.microsoft.com/office/drawing/2014/main" val="669434076"/>
                    </a:ext>
                  </a:extLst>
                </a:gridCol>
              </a:tblGrid>
              <a:tr h="518841">
                <a:tc>
                  <a:txBody>
                    <a:bodyPr/>
                    <a:lstStyle/>
                    <a:p>
                      <a:r>
                        <a:rPr lang="en-US" sz="1800" dirty="0">
                          <a:solidFill>
                            <a:schemeClr val="bg1"/>
                          </a:solidFill>
                          <a:latin typeface="Century Gothic" panose="020B0502020202020204" pitchFamily="34" charset="0"/>
                        </a:rPr>
                        <a:t>Severity | Likelihood</a:t>
                      </a:r>
                      <a:endParaRPr lang="en-CA" sz="1800" dirty="0">
                        <a:solidFill>
                          <a:schemeClr val="bg1"/>
                        </a:solidFill>
                        <a:latin typeface="Century Gothic" panose="020B0502020202020204" pitchFamily="34" charset="0"/>
                      </a:endParaRPr>
                    </a:p>
                  </a:txBody>
                  <a:tcPr/>
                </a:tc>
                <a:tc>
                  <a:txBody>
                    <a:bodyPr/>
                    <a:lstStyle/>
                    <a:p>
                      <a:r>
                        <a:rPr lang="en-US" sz="1800" dirty="0">
                          <a:solidFill>
                            <a:schemeClr val="bg1"/>
                          </a:solidFill>
                          <a:latin typeface="Century Gothic" panose="020B0502020202020204" pitchFamily="34" charset="0"/>
                        </a:rPr>
                        <a:t>Unlikely</a:t>
                      </a:r>
                      <a:endParaRPr lang="en-CA" sz="1800" dirty="0">
                        <a:solidFill>
                          <a:schemeClr val="bg1"/>
                        </a:solidFill>
                        <a:latin typeface="Century Gothic" panose="020B0502020202020204" pitchFamily="34" charset="0"/>
                      </a:endParaRPr>
                    </a:p>
                  </a:txBody>
                  <a:tcPr/>
                </a:tc>
                <a:tc>
                  <a:txBody>
                    <a:bodyPr/>
                    <a:lstStyle/>
                    <a:p>
                      <a:r>
                        <a:rPr lang="en-US" sz="1800" dirty="0">
                          <a:solidFill>
                            <a:schemeClr val="bg1"/>
                          </a:solidFill>
                          <a:latin typeface="Century Gothic" panose="020B0502020202020204" pitchFamily="34" charset="0"/>
                        </a:rPr>
                        <a:t>Likely</a:t>
                      </a:r>
                      <a:endParaRPr lang="en-CA" sz="1800" dirty="0">
                        <a:solidFill>
                          <a:schemeClr val="bg1"/>
                        </a:solidFill>
                        <a:latin typeface="Century Gothic" panose="020B0502020202020204" pitchFamily="34" charset="0"/>
                      </a:endParaRPr>
                    </a:p>
                  </a:txBody>
                  <a:tcPr/>
                </a:tc>
                <a:tc>
                  <a:txBody>
                    <a:bodyPr/>
                    <a:lstStyle/>
                    <a:p>
                      <a:r>
                        <a:rPr lang="en-US" sz="1800" dirty="0">
                          <a:solidFill>
                            <a:schemeClr val="bg1"/>
                          </a:solidFill>
                          <a:latin typeface="Century Gothic" panose="020B0502020202020204" pitchFamily="34" charset="0"/>
                        </a:rPr>
                        <a:t>Probable</a:t>
                      </a:r>
                      <a:endParaRPr lang="en-CA" sz="1800" dirty="0">
                        <a:solidFill>
                          <a:schemeClr val="bg1"/>
                        </a:solidFill>
                        <a:latin typeface="Century Gothic" panose="020B0502020202020204" pitchFamily="34" charset="0"/>
                      </a:endParaRPr>
                    </a:p>
                  </a:txBody>
                  <a:tcPr/>
                </a:tc>
                <a:extLst>
                  <a:ext uri="{0D108BD9-81ED-4DB2-BD59-A6C34878D82A}">
                    <a16:rowId xmlns:a16="http://schemas.microsoft.com/office/drawing/2014/main" val="2777468515"/>
                  </a:ext>
                </a:extLst>
              </a:tr>
              <a:tr h="1321977">
                <a:tc>
                  <a:txBody>
                    <a:bodyPr/>
                    <a:lstStyle/>
                    <a:p>
                      <a:r>
                        <a:rPr lang="en-US" sz="1800" dirty="0">
                          <a:solidFill>
                            <a:schemeClr val="bg1"/>
                          </a:solidFill>
                          <a:latin typeface="Century Gothic" panose="020B0502020202020204" pitchFamily="34" charset="0"/>
                        </a:rPr>
                        <a:t>Low</a:t>
                      </a:r>
                      <a:endParaRPr lang="en-CA" sz="1800" dirty="0">
                        <a:solidFill>
                          <a:schemeClr val="bg1"/>
                        </a:solidFill>
                        <a:latin typeface="Century Gothic" panose="020B0502020202020204" pitchFamily="34" charset="0"/>
                      </a:endParaRPr>
                    </a:p>
                  </a:txBody>
                  <a:tcPr/>
                </a:tc>
                <a:tc>
                  <a:txBody>
                    <a:bodyPr/>
                    <a:lstStyle/>
                    <a:p>
                      <a:r>
                        <a:rPr lang="en-US" sz="1800" dirty="0">
                          <a:solidFill>
                            <a:schemeClr val="bg1"/>
                          </a:solidFill>
                          <a:latin typeface="Century Gothic" panose="020B0502020202020204" pitchFamily="34" charset="0"/>
                        </a:rPr>
                        <a:t>STD-001-C</a:t>
                      </a:r>
                    </a:p>
                    <a:p>
                      <a:r>
                        <a:rPr lang="en-US" sz="1800" dirty="0">
                          <a:solidFill>
                            <a:schemeClr val="bg1"/>
                          </a:solidFill>
                          <a:latin typeface="Century Gothic" panose="020B0502020202020204" pitchFamily="34" charset="0"/>
                        </a:rPr>
                        <a:t>STD-002-C</a:t>
                      </a:r>
                    </a:p>
                    <a:p>
                      <a:r>
                        <a:rPr lang="en-CA" sz="1800" dirty="0">
                          <a:solidFill>
                            <a:schemeClr val="bg1"/>
                          </a:solidFill>
                          <a:latin typeface="Century Gothic" panose="020B0502020202020204" pitchFamily="34" charset="0"/>
                        </a:rPr>
                        <a:t>STD-006-C</a:t>
                      </a:r>
                    </a:p>
                    <a:p>
                      <a:r>
                        <a:rPr lang="en-CA" sz="1800" dirty="0">
                          <a:solidFill>
                            <a:schemeClr val="bg1"/>
                          </a:solidFill>
                          <a:latin typeface="Century Gothic" panose="020B0502020202020204" pitchFamily="34" charset="0"/>
                        </a:rPr>
                        <a:t>STD-010-CPP</a:t>
                      </a:r>
                    </a:p>
                  </a:txBody>
                  <a:tcPr/>
                </a:tc>
                <a:tc>
                  <a:txBody>
                    <a:bodyPr/>
                    <a:lstStyle/>
                    <a:p>
                      <a:endParaRPr lang="en-CA" sz="1800">
                        <a:latin typeface="Century Gothic" panose="020B0502020202020204" pitchFamily="34" charset="0"/>
                      </a:endParaRPr>
                    </a:p>
                  </a:txBody>
                  <a:tcPr/>
                </a:tc>
                <a:tc>
                  <a:txBody>
                    <a:bodyPr/>
                    <a:lstStyle/>
                    <a:p>
                      <a:r>
                        <a:rPr lang="en-US" sz="1800" dirty="0">
                          <a:solidFill>
                            <a:schemeClr val="bg1"/>
                          </a:solidFill>
                          <a:latin typeface="Century Gothic" panose="020B0502020202020204" pitchFamily="34" charset="0"/>
                        </a:rPr>
                        <a:t>STD-003-C</a:t>
                      </a:r>
                    </a:p>
                    <a:p>
                      <a:r>
                        <a:rPr lang="en-US" sz="1800" dirty="0">
                          <a:solidFill>
                            <a:schemeClr val="bg1"/>
                          </a:solidFill>
                          <a:latin typeface="Century Gothic" panose="020B0502020202020204" pitchFamily="34" charset="0"/>
                        </a:rPr>
                        <a:t>STD-007-CPP</a:t>
                      </a:r>
                      <a:endParaRPr lang="en-CA" sz="1800" dirty="0">
                        <a:solidFill>
                          <a:schemeClr val="bg1"/>
                        </a:solidFill>
                        <a:latin typeface="Century Gothic" panose="020B0502020202020204" pitchFamily="34" charset="0"/>
                      </a:endParaRPr>
                    </a:p>
                  </a:txBody>
                  <a:tcPr/>
                </a:tc>
                <a:extLst>
                  <a:ext uri="{0D108BD9-81ED-4DB2-BD59-A6C34878D82A}">
                    <a16:rowId xmlns:a16="http://schemas.microsoft.com/office/drawing/2014/main" val="1837017566"/>
                  </a:ext>
                </a:extLst>
              </a:tr>
              <a:tr h="518841">
                <a:tc>
                  <a:txBody>
                    <a:bodyPr/>
                    <a:lstStyle/>
                    <a:p>
                      <a:r>
                        <a:rPr lang="en-US" sz="1800" dirty="0">
                          <a:solidFill>
                            <a:schemeClr val="bg1"/>
                          </a:solidFill>
                          <a:latin typeface="Century Gothic" panose="020B0502020202020204" pitchFamily="34" charset="0"/>
                        </a:rPr>
                        <a:t>Medium</a:t>
                      </a:r>
                      <a:endParaRPr lang="en-CA" sz="1800" dirty="0">
                        <a:solidFill>
                          <a:schemeClr val="bg1"/>
                        </a:solidFill>
                        <a:latin typeface="Century Gothic" panose="020B0502020202020204" pitchFamily="34" charset="0"/>
                      </a:endParaRPr>
                    </a:p>
                  </a:txBody>
                  <a:tcPr/>
                </a:tc>
                <a:tc>
                  <a:txBody>
                    <a:bodyPr/>
                    <a:lstStyle/>
                    <a:p>
                      <a:r>
                        <a:rPr lang="en-US" sz="1800" dirty="0">
                          <a:solidFill>
                            <a:schemeClr val="bg1"/>
                          </a:solidFill>
                          <a:latin typeface="Century Gothic" panose="020B0502020202020204" pitchFamily="34" charset="0"/>
                        </a:rPr>
                        <a:t>STD-008-CPP</a:t>
                      </a:r>
                      <a:endParaRPr lang="en-CA" sz="1800" dirty="0">
                        <a:solidFill>
                          <a:schemeClr val="bg1"/>
                        </a:solidFill>
                        <a:latin typeface="Century Gothic" panose="020B0502020202020204" pitchFamily="34" charset="0"/>
                      </a:endParaRPr>
                    </a:p>
                  </a:txBody>
                  <a:tcPr/>
                </a:tc>
                <a:tc>
                  <a:txBody>
                    <a:bodyPr/>
                    <a:lstStyle/>
                    <a:p>
                      <a:endParaRPr lang="en-CA" sz="1800">
                        <a:latin typeface="Century Gothic" panose="020B0502020202020204" pitchFamily="34" charset="0"/>
                      </a:endParaRPr>
                    </a:p>
                  </a:txBody>
                  <a:tcPr/>
                </a:tc>
                <a:tc>
                  <a:txBody>
                    <a:bodyPr/>
                    <a:lstStyle/>
                    <a:p>
                      <a:endParaRPr lang="en-CA" sz="1800" dirty="0">
                        <a:latin typeface="Century Gothic" panose="020B0502020202020204" pitchFamily="34" charset="0"/>
                      </a:endParaRPr>
                    </a:p>
                  </a:txBody>
                  <a:tcPr/>
                </a:tc>
                <a:extLst>
                  <a:ext uri="{0D108BD9-81ED-4DB2-BD59-A6C34878D82A}">
                    <a16:rowId xmlns:a16="http://schemas.microsoft.com/office/drawing/2014/main" val="2530438560"/>
                  </a:ext>
                </a:extLst>
              </a:tr>
              <a:tr h="1023466">
                <a:tc>
                  <a:txBody>
                    <a:bodyPr/>
                    <a:lstStyle/>
                    <a:p>
                      <a:r>
                        <a:rPr lang="en-US" sz="1800" dirty="0">
                          <a:solidFill>
                            <a:schemeClr val="bg1"/>
                          </a:solidFill>
                          <a:latin typeface="Century Gothic" panose="020B0502020202020204" pitchFamily="34" charset="0"/>
                        </a:rPr>
                        <a:t>High</a:t>
                      </a:r>
                      <a:endParaRPr lang="en-CA" sz="1800" dirty="0">
                        <a:solidFill>
                          <a:schemeClr val="bg1"/>
                        </a:solidFill>
                        <a:latin typeface="Century Gothic" panose="020B0502020202020204" pitchFamily="34" charset="0"/>
                      </a:endParaRPr>
                    </a:p>
                  </a:txBody>
                  <a:tcPr/>
                </a:tc>
                <a:tc>
                  <a:txBody>
                    <a:bodyPr/>
                    <a:lstStyle/>
                    <a:p>
                      <a:endParaRPr lang="en-CA" sz="1800" dirty="0">
                        <a:latin typeface="Century Gothic" panose="020B0502020202020204" pitchFamily="34" charset="0"/>
                      </a:endParaRPr>
                    </a:p>
                  </a:txBody>
                  <a:tcPr/>
                </a:tc>
                <a:tc>
                  <a:txBody>
                    <a:bodyPr/>
                    <a:lstStyle/>
                    <a:p>
                      <a:r>
                        <a:rPr lang="en-US" sz="1800" dirty="0">
                          <a:solidFill>
                            <a:schemeClr val="bg1"/>
                          </a:solidFill>
                          <a:latin typeface="Century Gothic" panose="020B0502020202020204" pitchFamily="34" charset="0"/>
                        </a:rPr>
                        <a:t>STD-009-CPP</a:t>
                      </a:r>
                      <a:endParaRPr lang="en-CA" sz="1800" dirty="0">
                        <a:solidFill>
                          <a:schemeClr val="bg1"/>
                        </a:solidFill>
                        <a:latin typeface="Century Gothic" panose="020B0502020202020204" pitchFamily="34" charset="0"/>
                      </a:endParaRPr>
                    </a:p>
                  </a:txBody>
                  <a:tcPr/>
                </a:tc>
                <a:tc>
                  <a:txBody>
                    <a:bodyPr/>
                    <a:lstStyle/>
                    <a:p>
                      <a:r>
                        <a:rPr lang="en-US" sz="1800" dirty="0">
                          <a:solidFill>
                            <a:schemeClr val="bg1"/>
                          </a:solidFill>
                          <a:latin typeface="Century Gothic" panose="020B0502020202020204" pitchFamily="34" charset="0"/>
                        </a:rPr>
                        <a:t>STD-004-JAV</a:t>
                      </a:r>
                    </a:p>
                    <a:p>
                      <a:r>
                        <a:rPr lang="en-US" sz="1800" dirty="0">
                          <a:solidFill>
                            <a:schemeClr val="bg1"/>
                          </a:solidFill>
                          <a:latin typeface="Century Gothic" panose="020B0502020202020204" pitchFamily="34" charset="0"/>
                        </a:rPr>
                        <a:t>STD-005-C</a:t>
                      </a:r>
                    </a:p>
                    <a:p>
                      <a:endParaRPr lang="en-CA" sz="1800" dirty="0">
                        <a:solidFill>
                          <a:schemeClr val="bg1"/>
                        </a:solidFill>
                        <a:latin typeface="Century Gothic" panose="020B0502020202020204" pitchFamily="34" charset="0"/>
                      </a:endParaRPr>
                    </a:p>
                  </a:txBody>
                  <a:tcPr/>
                </a:tc>
                <a:extLst>
                  <a:ext uri="{0D108BD9-81ED-4DB2-BD59-A6C34878D82A}">
                    <a16:rowId xmlns:a16="http://schemas.microsoft.com/office/drawing/2014/main" val="3047112565"/>
                  </a:ext>
                </a:extLst>
              </a:tr>
            </a:tbl>
          </a:graphicData>
        </a:graphic>
      </p:graphicFrame>
      <p:pic>
        <p:nvPicPr>
          <p:cNvPr id="10" name="Audio 9">
            <a:hlinkClick r:id="" action="ppaction://media"/>
            <a:extLst>
              <a:ext uri="{FF2B5EF4-FFF2-40B4-BE49-F238E27FC236}">
                <a16:creationId xmlns:a16="http://schemas.microsoft.com/office/drawing/2014/main" id="{B4714E88-62BA-8966-49B9-D3D6A30BD111}"/>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61075" t="-161075" r="-161075" b="-1610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9316"/>
    </mc:Choice>
    <mc:Fallback>
      <p:transition spd="slow" advTm="93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10 PRINCIPLES</a:t>
            </a:r>
            <a:endParaRPr/>
          </a:p>
        </p:txBody>
      </p:sp>
      <p:sp>
        <p:nvSpPr>
          <p:cNvPr id="168" name="Google Shape;168;p5"/>
          <p:cNvSpPr txBox="1">
            <a:spLocks noGrp="1"/>
          </p:cNvSpPr>
          <p:nvPr>
            <p:ph type="body" idx="1"/>
          </p:nvPr>
        </p:nvSpPr>
        <p:spPr>
          <a:xfrm>
            <a:off x="685800" y="1877961"/>
            <a:ext cx="10820400" cy="4591665"/>
          </a:xfrm>
          <a:prstGeom prst="rect">
            <a:avLst/>
          </a:prstGeom>
          <a:noFill/>
          <a:ln>
            <a:noFill/>
          </a:ln>
        </p:spPr>
        <p:txBody>
          <a:bodyPr spcFirstLastPara="1" wrap="square" lIns="91425" tIns="45700" rIns="91425" bIns="45700" numCol="2" anchor="t" anchorCtr="0">
            <a:normAutofit lnSpcReduction="10000"/>
          </a:bodyPr>
          <a:lstStyle/>
          <a:p>
            <a:pPr lvl="0" indent="-457200" algn="l" rtl="0">
              <a:lnSpc>
                <a:spcPct val="90000"/>
              </a:lnSpc>
              <a:spcBef>
                <a:spcPts val="0"/>
              </a:spcBef>
              <a:spcAft>
                <a:spcPts val="0"/>
              </a:spcAft>
              <a:buClr>
                <a:schemeClr val="lt1"/>
              </a:buClr>
              <a:buSzPts val="2200"/>
              <a:buFont typeface="+mj-lt"/>
              <a:buAutoNum type="arabicPeriod"/>
            </a:pPr>
            <a:r>
              <a:rPr lang="en-US" dirty="0"/>
              <a:t>Validate Input Data</a:t>
            </a:r>
          </a:p>
          <a:p>
            <a:pPr lvl="1" indent="-457200">
              <a:spcBef>
                <a:spcPts val="0"/>
              </a:spcBef>
              <a:buSzPts val="2200"/>
            </a:pPr>
            <a:r>
              <a:rPr lang="en-US" dirty="0"/>
              <a:t>STD-001-C</a:t>
            </a:r>
          </a:p>
          <a:p>
            <a:pPr lvl="1" indent="-457200">
              <a:spcBef>
                <a:spcPts val="0"/>
              </a:spcBef>
              <a:buSzPts val="2200"/>
            </a:pPr>
            <a:r>
              <a:rPr lang="en-US" dirty="0"/>
              <a:t>STD-003-C</a:t>
            </a:r>
          </a:p>
          <a:p>
            <a:pPr lvl="1" indent="-457200">
              <a:spcBef>
                <a:spcPts val="0"/>
              </a:spcBef>
              <a:buSzPts val="2200"/>
            </a:pPr>
            <a:r>
              <a:rPr lang="en-US" dirty="0"/>
              <a:t>STD-010-CPP</a:t>
            </a:r>
          </a:p>
          <a:p>
            <a:pPr lvl="0" indent="-457200" algn="l" rtl="0">
              <a:lnSpc>
                <a:spcPct val="90000"/>
              </a:lnSpc>
              <a:spcBef>
                <a:spcPts val="0"/>
              </a:spcBef>
              <a:spcAft>
                <a:spcPts val="0"/>
              </a:spcAft>
              <a:buClr>
                <a:schemeClr val="lt1"/>
              </a:buClr>
              <a:buSzPts val="2200"/>
              <a:buFont typeface="+mj-lt"/>
              <a:buAutoNum type="arabicPeriod"/>
            </a:pPr>
            <a:r>
              <a:rPr lang="en-US" dirty="0"/>
              <a:t>Heed Compiler Warnings</a:t>
            </a:r>
          </a:p>
          <a:p>
            <a:pPr lvl="1" indent="-457200">
              <a:spcBef>
                <a:spcPts val="0"/>
              </a:spcBef>
              <a:buSzPts val="2200"/>
            </a:pPr>
            <a:r>
              <a:rPr lang="en-US" dirty="0"/>
              <a:t>STD-006-C</a:t>
            </a:r>
          </a:p>
          <a:p>
            <a:pPr lvl="0" indent="-457200" algn="l" rtl="0">
              <a:lnSpc>
                <a:spcPct val="90000"/>
              </a:lnSpc>
              <a:spcBef>
                <a:spcPts val="0"/>
              </a:spcBef>
              <a:spcAft>
                <a:spcPts val="0"/>
              </a:spcAft>
              <a:buClr>
                <a:schemeClr val="lt1"/>
              </a:buClr>
              <a:buSzPts val="2200"/>
              <a:buFont typeface="+mj-lt"/>
              <a:buAutoNum type="arabicPeriod"/>
            </a:pPr>
            <a:r>
              <a:rPr lang="en-US" dirty="0"/>
              <a:t>Architect and Design for Security Policies</a:t>
            </a:r>
          </a:p>
          <a:p>
            <a:pPr lvl="1" indent="-457200">
              <a:spcBef>
                <a:spcPts val="0"/>
              </a:spcBef>
              <a:buSzPts val="2200"/>
            </a:pPr>
            <a:r>
              <a:rPr lang="en-US" dirty="0"/>
              <a:t>STD-005-C</a:t>
            </a:r>
          </a:p>
          <a:p>
            <a:pPr lvl="1" indent="-457200">
              <a:spcBef>
                <a:spcPts val="0"/>
              </a:spcBef>
              <a:buSzPts val="2200"/>
            </a:pPr>
            <a:r>
              <a:rPr lang="en-US" dirty="0"/>
              <a:t>STD-009CPP</a:t>
            </a:r>
          </a:p>
          <a:p>
            <a:pPr lvl="0" indent="-457200" algn="l" rtl="0">
              <a:lnSpc>
                <a:spcPct val="90000"/>
              </a:lnSpc>
              <a:spcBef>
                <a:spcPts val="0"/>
              </a:spcBef>
              <a:spcAft>
                <a:spcPts val="0"/>
              </a:spcAft>
              <a:buClr>
                <a:schemeClr val="lt1"/>
              </a:buClr>
              <a:buSzPts val="2200"/>
              <a:buFont typeface="+mj-lt"/>
              <a:buAutoNum type="arabicPeriod"/>
            </a:pPr>
            <a:r>
              <a:rPr lang="en-US" dirty="0"/>
              <a:t>Keep It Simple</a:t>
            </a:r>
          </a:p>
          <a:p>
            <a:pPr lvl="1" indent="-457200">
              <a:spcBef>
                <a:spcPts val="0"/>
              </a:spcBef>
              <a:buSzPts val="2200"/>
            </a:pPr>
            <a:r>
              <a:rPr lang="en-US" dirty="0"/>
              <a:t>STD-001-C</a:t>
            </a:r>
          </a:p>
          <a:p>
            <a:pPr lvl="1" indent="-457200">
              <a:spcBef>
                <a:spcPts val="0"/>
              </a:spcBef>
              <a:buSzPts val="2200"/>
            </a:pPr>
            <a:r>
              <a:rPr lang="en-US" dirty="0"/>
              <a:t>STD-002-C</a:t>
            </a:r>
          </a:p>
          <a:p>
            <a:pPr lvl="1" indent="-457200">
              <a:spcBef>
                <a:spcPts val="0"/>
              </a:spcBef>
              <a:buSzPts val="2200"/>
            </a:pPr>
            <a:r>
              <a:rPr lang="en-US" dirty="0"/>
              <a:t>STD-003-C</a:t>
            </a:r>
          </a:p>
          <a:p>
            <a:pPr lvl="1" indent="-457200">
              <a:spcBef>
                <a:spcPts val="0"/>
              </a:spcBef>
              <a:buSzPts val="2200"/>
            </a:pPr>
            <a:r>
              <a:rPr lang="en-US" dirty="0"/>
              <a:t>STD-010-CPP</a:t>
            </a:r>
          </a:p>
          <a:p>
            <a:pPr lvl="1" indent="-457200">
              <a:spcBef>
                <a:spcPts val="0"/>
              </a:spcBef>
              <a:buSzPts val="2200"/>
            </a:pPr>
            <a:endParaRPr lang="en-US" dirty="0"/>
          </a:p>
          <a:p>
            <a:pPr lvl="1" indent="-457200">
              <a:spcBef>
                <a:spcPts val="0"/>
              </a:spcBef>
              <a:buSzPts val="2200"/>
            </a:pPr>
            <a:endParaRPr lang="en-US" dirty="0"/>
          </a:p>
          <a:p>
            <a:pPr lvl="0" indent="-457200" algn="l" rtl="0">
              <a:lnSpc>
                <a:spcPct val="90000"/>
              </a:lnSpc>
              <a:spcBef>
                <a:spcPts val="0"/>
              </a:spcBef>
              <a:spcAft>
                <a:spcPts val="0"/>
              </a:spcAft>
              <a:buClr>
                <a:schemeClr val="lt1"/>
              </a:buClr>
              <a:buSzPts val="2200"/>
              <a:buFont typeface="+mj-lt"/>
              <a:buAutoNum type="arabicPeriod"/>
            </a:pPr>
            <a:r>
              <a:rPr lang="en-US" dirty="0"/>
              <a:t>Default Deny</a:t>
            </a:r>
          </a:p>
          <a:p>
            <a:pPr lvl="1" indent="-457200">
              <a:spcBef>
                <a:spcPts val="0"/>
              </a:spcBef>
              <a:buSzPts val="2200"/>
            </a:pPr>
            <a:r>
              <a:rPr lang="en-US" dirty="0"/>
              <a:t>STD-002-C</a:t>
            </a:r>
          </a:p>
          <a:p>
            <a:pPr lvl="1" indent="-457200">
              <a:spcBef>
                <a:spcPts val="0"/>
              </a:spcBef>
              <a:buSzPts val="2200"/>
            </a:pPr>
            <a:r>
              <a:rPr lang="en-US" dirty="0"/>
              <a:t>STD-007-CPP</a:t>
            </a:r>
          </a:p>
          <a:p>
            <a:pPr lvl="0" indent="-457200" algn="l" rtl="0">
              <a:lnSpc>
                <a:spcPct val="90000"/>
              </a:lnSpc>
              <a:spcBef>
                <a:spcPts val="0"/>
              </a:spcBef>
              <a:spcAft>
                <a:spcPts val="0"/>
              </a:spcAft>
              <a:buClr>
                <a:schemeClr val="lt1"/>
              </a:buClr>
              <a:buSzPts val="2200"/>
              <a:buFont typeface="+mj-lt"/>
              <a:buAutoNum type="arabicPeriod"/>
            </a:pPr>
            <a:r>
              <a:rPr lang="en-US" dirty="0"/>
              <a:t>Adhere to the Principle of Privilege</a:t>
            </a:r>
          </a:p>
          <a:p>
            <a:pPr lvl="1" indent="-457200">
              <a:spcBef>
                <a:spcPts val="0"/>
              </a:spcBef>
              <a:buSzPts val="2200"/>
            </a:pPr>
            <a:r>
              <a:rPr lang="en-US" dirty="0"/>
              <a:t>STD-002-C</a:t>
            </a:r>
          </a:p>
          <a:p>
            <a:pPr lvl="0" indent="-457200" algn="l" rtl="0">
              <a:lnSpc>
                <a:spcPct val="90000"/>
              </a:lnSpc>
              <a:spcBef>
                <a:spcPts val="0"/>
              </a:spcBef>
              <a:spcAft>
                <a:spcPts val="0"/>
              </a:spcAft>
              <a:buClr>
                <a:schemeClr val="lt1"/>
              </a:buClr>
              <a:buSzPts val="2200"/>
              <a:buFont typeface="+mj-lt"/>
              <a:buAutoNum type="arabicPeriod"/>
            </a:pPr>
            <a:r>
              <a:rPr lang="en-US" dirty="0"/>
              <a:t>Sanitize Data Sent to Other Systems</a:t>
            </a:r>
          </a:p>
          <a:p>
            <a:pPr lvl="0" indent="-457200" algn="l" rtl="0">
              <a:lnSpc>
                <a:spcPct val="90000"/>
              </a:lnSpc>
              <a:spcBef>
                <a:spcPts val="0"/>
              </a:spcBef>
              <a:spcAft>
                <a:spcPts val="0"/>
              </a:spcAft>
              <a:buClr>
                <a:schemeClr val="lt1"/>
              </a:buClr>
              <a:buSzPts val="2200"/>
              <a:buFont typeface="+mj-lt"/>
              <a:buAutoNum type="arabicPeriod"/>
            </a:pPr>
            <a:r>
              <a:rPr lang="en-US" dirty="0"/>
              <a:t>Practice Defense in Depth</a:t>
            </a:r>
          </a:p>
          <a:p>
            <a:pPr lvl="1" indent="-457200">
              <a:spcBef>
                <a:spcPts val="0"/>
              </a:spcBef>
              <a:buSzPts val="2200"/>
            </a:pPr>
            <a:r>
              <a:rPr lang="en-US" dirty="0"/>
              <a:t>STD-004-JAV</a:t>
            </a:r>
          </a:p>
          <a:p>
            <a:pPr lvl="0" indent="-457200" algn="l" rtl="0">
              <a:lnSpc>
                <a:spcPct val="90000"/>
              </a:lnSpc>
              <a:spcBef>
                <a:spcPts val="0"/>
              </a:spcBef>
              <a:spcAft>
                <a:spcPts val="0"/>
              </a:spcAft>
              <a:buClr>
                <a:schemeClr val="lt1"/>
              </a:buClr>
              <a:buSzPts val="2200"/>
              <a:buFont typeface="+mj-lt"/>
              <a:buAutoNum type="arabicPeriod"/>
            </a:pPr>
            <a:r>
              <a:rPr lang="en-US" dirty="0"/>
              <a:t>Use Effective Quality Assurance Techniques</a:t>
            </a:r>
          </a:p>
          <a:p>
            <a:pPr lvl="1" indent="-457200">
              <a:spcBef>
                <a:spcPts val="0"/>
              </a:spcBef>
              <a:buSzPts val="2200"/>
            </a:pPr>
            <a:r>
              <a:rPr lang="en-US" dirty="0"/>
              <a:t>STD-006-C</a:t>
            </a:r>
          </a:p>
          <a:p>
            <a:pPr lvl="0" indent="-457200" algn="l" rtl="0">
              <a:lnSpc>
                <a:spcPct val="90000"/>
              </a:lnSpc>
              <a:spcBef>
                <a:spcPts val="0"/>
              </a:spcBef>
              <a:spcAft>
                <a:spcPts val="0"/>
              </a:spcAft>
              <a:buClr>
                <a:schemeClr val="lt1"/>
              </a:buClr>
              <a:buSzPts val="2200"/>
              <a:buFont typeface="+mj-lt"/>
              <a:buAutoNum type="arabicPeriod"/>
            </a:pPr>
            <a:r>
              <a:rPr lang="en-US" dirty="0"/>
              <a:t>Adopt a Secure Coding Standard</a:t>
            </a:r>
          </a:p>
          <a:p>
            <a:pPr lvl="1" indent="-457200">
              <a:spcBef>
                <a:spcPts val="0"/>
              </a:spcBef>
              <a:buSzPts val="2200"/>
            </a:pPr>
            <a:r>
              <a:rPr lang="en-US" dirty="0"/>
              <a:t>STD-004-JAV</a:t>
            </a:r>
          </a:p>
          <a:p>
            <a:pPr lvl="1" indent="-457200">
              <a:spcBef>
                <a:spcPts val="0"/>
              </a:spcBef>
              <a:buSzPts val="2200"/>
            </a:pPr>
            <a:r>
              <a:rPr lang="en-US" dirty="0"/>
              <a:t>STD-008-CPP</a:t>
            </a:r>
          </a:p>
          <a:p>
            <a:pPr lvl="1" indent="-457200">
              <a:spcBef>
                <a:spcPts val="0"/>
              </a:spcBef>
              <a:buSzPts val="2200"/>
            </a:pPr>
            <a:r>
              <a:rPr lang="en-US" dirty="0"/>
              <a:t>STD-009-CPP</a:t>
            </a:r>
          </a:p>
          <a:p>
            <a:pPr marL="0" lvl="0" indent="0" algn="l" rtl="0">
              <a:lnSpc>
                <a:spcPct val="90000"/>
              </a:lnSpc>
              <a:spcBef>
                <a:spcPts val="0"/>
              </a:spcBef>
              <a:spcAft>
                <a:spcPts val="0"/>
              </a:spcAft>
              <a:buClr>
                <a:schemeClr val="lt1"/>
              </a:buClr>
              <a:buSzPts val="2200"/>
              <a:buNone/>
            </a:pPr>
            <a:endParaRPr dirty="0"/>
          </a:p>
        </p:txBody>
      </p:sp>
      <p:pic>
        <p:nvPicPr>
          <p:cNvPr id="169" name="Google Shape;169;p5"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6" name="Audio 5">
            <a:hlinkClick r:id="" action="ppaction://media"/>
            <a:extLst>
              <a:ext uri="{FF2B5EF4-FFF2-40B4-BE49-F238E27FC236}">
                <a16:creationId xmlns:a16="http://schemas.microsoft.com/office/drawing/2014/main" id="{C6D05853-973B-6C52-0D41-706E3FD7F590}"/>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61075" t="-161075" r="-161075" b="-1610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8679"/>
    </mc:Choice>
    <mc:Fallback>
      <p:transition spd="slow" advTm="86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6"/>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CODING STANDARDS</a:t>
            </a:r>
            <a:endParaRPr/>
          </a:p>
        </p:txBody>
      </p:sp>
      <p:sp>
        <p:nvSpPr>
          <p:cNvPr id="175" name="Google Shape;175;p6"/>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lt1"/>
              </a:buClr>
              <a:buSzPts val="2000"/>
              <a:buNone/>
            </a:pPr>
            <a:endParaRPr lang="en-US" sz="2000" dirty="0"/>
          </a:p>
          <a:p>
            <a:pPr indent="-457200">
              <a:spcBef>
                <a:spcPts val="0"/>
              </a:spcBef>
              <a:buSzPts val="2000"/>
              <a:buFont typeface="+mj-lt"/>
              <a:buAutoNum type="arabicPeriod"/>
            </a:pPr>
            <a:r>
              <a:rPr lang="en-US" sz="2000" dirty="0"/>
              <a:t>STD-009-CPP</a:t>
            </a:r>
          </a:p>
          <a:p>
            <a:pPr lvl="0" indent="-457200" algn="l" rtl="0">
              <a:lnSpc>
                <a:spcPct val="90000"/>
              </a:lnSpc>
              <a:spcBef>
                <a:spcPts val="0"/>
              </a:spcBef>
              <a:spcAft>
                <a:spcPts val="0"/>
              </a:spcAft>
              <a:buClr>
                <a:schemeClr val="lt1"/>
              </a:buClr>
              <a:buSzPts val="2000"/>
              <a:buFont typeface="+mj-lt"/>
              <a:buAutoNum type="arabicPeriod"/>
            </a:pPr>
            <a:r>
              <a:rPr lang="en-US" sz="2000" dirty="0"/>
              <a:t>STD-004-JAV</a:t>
            </a:r>
          </a:p>
          <a:p>
            <a:pPr lvl="0" indent="-457200" algn="l" rtl="0">
              <a:lnSpc>
                <a:spcPct val="90000"/>
              </a:lnSpc>
              <a:spcBef>
                <a:spcPts val="0"/>
              </a:spcBef>
              <a:spcAft>
                <a:spcPts val="0"/>
              </a:spcAft>
              <a:buClr>
                <a:schemeClr val="lt1"/>
              </a:buClr>
              <a:buSzPts val="2000"/>
              <a:buFont typeface="+mj-lt"/>
              <a:buAutoNum type="arabicPeriod"/>
            </a:pPr>
            <a:r>
              <a:rPr lang="en-US" sz="2000" dirty="0"/>
              <a:t>STD-005-C</a:t>
            </a:r>
          </a:p>
          <a:p>
            <a:pPr indent="-457200">
              <a:spcBef>
                <a:spcPts val="0"/>
              </a:spcBef>
              <a:buSzPts val="2000"/>
              <a:buFont typeface="+mj-lt"/>
              <a:buAutoNum type="arabicPeriod"/>
            </a:pPr>
            <a:r>
              <a:rPr lang="en-US" sz="2000" dirty="0"/>
              <a:t>STD-003-C</a:t>
            </a:r>
          </a:p>
          <a:p>
            <a:pPr indent="-457200">
              <a:spcBef>
                <a:spcPts val="0"/>
              </a:spcBef>
              <a:buSzPts val="2000"/>
              <a:buFont typeface="+mj-lt"/>
              <a:buAutoNum type="arabicPeriod"/>
            </a:pPr>
            <a:r>
              <a:rPr lang="en-US" sz="2000" dirty="0"/>
              <a:t>STD-007-CPP</a:t>
            </a:r>
          </a:p>
          <a:p>
            <a:pPr lvl="0" indent="-457200" algn="l" rtl="0">
              <a:lnSpc>
                <a:spcPct val="90000"/>
              </a:lnSpc>
              <a:spcBef>
                <a:spcPts val="0"/>
              </a:spcBef>
              <a:spcAft>
                <a:spcPts val="0"/>
              </a:spcAft>
              <a:buClr>
                <a:schemeClr val="lt1"/>
              </a:buClr>
              <a:buSzPts val="2000"/>
              <a:buFont typeface="+mj-lt"/>
              <a:buAutoNum type="arabicPeriod"/>
            </a:pPr>
            <a:r>
              <a:rPr lang="en-US" sz="2000" dirty="0"/>
              <a:t>STD-008-CPP</a:t>
            </a:r>
          </a:p>
          <a:p>
            <a:pPr lvl="0" indent="-457200" algn="l" rtl="0">
              <a:lnSpc>
                <a:spcPct val="90000"/>
              </a:lnSpc>
              <a:spcBef>
                <a:spcPts val="0"/>
              </a:spcBef>
              <a:spcAft>
                <a:spcPts val="0"/>
              </a:spcAft>
              <a:buClr>
                <a:schemeClr val="lt1"/>
              </a:buClr>
              <a:buSzPts val="2000"/>
              <a:buFont typeface="+mj-lt"/>
              <a:buAutoNum type="arabicPeriod"/>
            </a:pPr>
            <a:r>
              <a:rPr lang="en-US" sz="2000" dirty="0"/>
              <a:t>STD-001-CPP</a:t>
            </a:r>
          </a:p>
          <a:p>
            <a:pPr lvl="0" indent="-457200" algn="l" rtl="0">
              <a:lnSpc>
                <a:spcPct val="90000"/>
              </a:lnSpc>
              <a:spcBef>
                <a:spcPts val="0"/>
              </a:spcBef>
              <a:spcAft>
                <a:spcPts val="0"/>
              </a:spcAft>
              <a:buClr>
                <a:schemeClr val="lt1"/>
              </a:buClr>
              <a:buSzPts val="2000"/>
              <a:buFont typeface="+mj-lt"/>
              <a:buAutoNum type="arabicPeriod"/>
            </a:pPr>
            <a:r>
              <a:rPr lang="en-US" sz="2000" dirty="0"/>
              <a:t>STD-010-CPP</a:t>
            </a:r>
          </a:p>
          <a:p>
            <a:pPr lvl="0" indent="-457200" algn="l" rtl="0">
              <a:lnSpc>
                <a:spcPct val="90000"/>
              </a:lnSpc>
              <a:spcBef>
                <a:spcPts val="0"/>
              </a:spcBef>
              <a:spcAft>
                <a:spcPts val="0"/>
              </a:spcAft>
              <a:buClr>
                <a:schemeClr val="lt1"/>
              </a:buClr>
              <a:buSzPts val="2000"/>
              <a:buFont typeface="+mj-lt"/>
              <a:buAutoNum type="arabicPeriod"/>
            </a:pPr>
            <a:r>
              <a:rPr lang="en-US" sz="2000" dirty="0"/>
              <a:t>STD-002-C</a:t>
            </a:r>
          </a:p>
          <a:p>
            <a:pPr lvl="0" indent="-457200" algn="l" rtl="0">
              <a:lnSpc>
                <a:spcPct val="90000"/>
              </a:lnSpc>
              <a:spcBef>
                <a:spcPts val="0"/>
              </a:spcBef>
              <a:spcAft>
                <a:spcPts val="0"/>
              </a:spcAft>
              <a:buClr>
                <a:schemeClr val="lt1"/>
              </a:buClr>
              <a:buSzPts val="2000"/>
              <a:buFont typeface="+mj-lt"/>
              <a:buAutoNum type="arabicPeriod"/>
            </a:pPr>
            <a:r>
              <a:rPr lang="en-US" sz="2000" dirty="0"/>
              <a:t>STD-006-C</a:t>
            </a:r>
          </a:p>
          <a:p>
            <a:pPr lvl="0" indent="-457200" algn="l" rtl="0">
              <a:lnSpc>
                <a:spcPct val="90000"/>
              </a:lnSpc>
              <a:spcBef>
                <a:spcPts val="0"/>
              </a:spcBef>
              <a:spcAft>
                <a:spcPts val="0"/>
              </a:spcAft>
              <a:buClr>
                <a:schemeClr val="lt1"/>
              </a:buClr>
              <a:buSzPts val="2000"/>
              <a:buFont typeface="+mj-lt"/>
              <a:buAutoNum type="arabicPeriod"/>
            </a:pPr>
            <a:endParaRPr lang="en-US" sz="2000" dirty="0"/>
          </a:p>
          <a:p>
            <a:pPr lvl="0" indent="-457200" algn="l" rtl="0">
              <a:lnSpc>
                <a:spcPct val="90000"/>
              </a:lnSpc>
              <a:spcBef>
                <a:spcPts val="0"/>
              </a:spcBef>
              <a:spcAft>
                <a:spcPts val="0"/>
              </a:spcAft>
              <a:buClr>
                <a:schemeClr val="lt1"/>
              </a:buClr>
              <a:buSzPts val="2000"/>
              <a:buFont typeface="+mj-lt"/>
              <a:buAutoNum type="arabicPeriod"/>
            </a:pPr>
            <a:endParaRPr dirty="0"/>
          </a:p>
        </p:txBody>
      </p:sp>
      <p:pic>
        <p:nvPicPr>
          <p:cNvPr id="176" name="Google Shape;176;p6"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22976778-727A-360C-A449-1B6063E516C7}"/>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61075" t="-161075" r="-161075" b="-1610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1856"/>
    </mc:Choice>
    <mc:Fallback>
      <p:transition spd="slow" advTm="118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ENCRYPTION POLICIES</a:t>
            </a:r>
            <a:endParaRPr dirty="0"/>
          </a:p>
        </p:txBody>
      </p:sp>
      <p:sp>
        <p:nvSpPr>
          <p:cNvPr id="182" name="Google Shape;182;p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1000"/>
              </a:spcBef>
              <a:spcAft>
                <a:spcPts val="0"/>
              </a:spcAft>
              <a:buClr>
                <a:schemeClr val="lt1"/>
              </a:buClr>
              <a:buSzPts val="1600"/>
              <a:buNone/>
            </a:pPr>
            <a:endParaRPr sz="1600" dirty="0"/>
          </a:p>
          <a:p>
            <a:pPr marL="228600" lvl="0" indent="-88900" algn="l" rtl="0">
              <a:lnSpc>
                <a:spcPct val="90000"/>
              </a:lnSpc>
              <a:spcBef>
                <a:spcPts val="1000"/>
              </a:spcBef>
              <a:spcAft>
                <a:spcPts val="0"/>
              </a:spcAft>
              <a:buClr>
                <a:schemeClr val="lt1"/>
              </a:buClr>
              <a:buSzPts val="2200"/>
              <a:buNone/>
            </a:pPr>
            <a:endParaRPr dirty="0"/>
          </a:p>
        </p:txBody>
      </p:sp>
      <p:pic>
        <p:nvPicPr>
          <p:cNvPr id="183" name="Google Shape;183;p7"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graphicFrame>
        <p:nvGraphicFramePr>
          <p:cNvPr id="2" name="Table 1">
            <a:extLst>
              <a:ext uri="{FF2B5EF4-FFF2-40B4-BE49-F238E27FC236}">
                <a16:creationId xmlns:a16="http://schemas.microsoft.com/office/drawing/2014/main" id="{18B11EFE-0215-D752-8D07-B8C63A03CFCB}"/>
              </a:ext>
            </a:extLst>
          </p:cNvPr>
          <p:cNvGraphicFramePr>
            <a:graphicFrameLocks noGrp="1"/>
          </p:cNvGraphicFramePr>
          <p:nvPr>
            <p:extLst>
              <p:ext uri="{D42A27DB-BD31-4B8C-83A1-F6EECF244321}">
                <p14:modId xmlns:p14="http://schemas.microsoft.com/office/powerpoint/2010/main" val="1659287284"/>
              </p:ext>
            </p:extLst>
          </p:nvPr>
        </p:nvGraphicFramePr>
        <p:xfrm>
          <a:off x="825910" y="2057401"/>
          <a:ext cx="9989573" cy="4294238"/>
        </p:xfrm>
        <a:graphic>
          <a:graphicData uri="http://schemas.openxmlformats.org/drawingml/2006/table">
            <a:tbl>
              <a:tblPr firstRow="1" firstCol="1">
                <a:tableStyleId>{802198C4-3087-4945-87E3-76CBB3509B7E}</a:tableStyleId>
              </a:tblPr>
              <a:tblGrid>
                <a:gridCol w="1765320">
                  <a:extLst>
                    <a:ext uri="{9D8B030D-6E8A-4147-A177-3AD203B41FA5}">
                      <a16:colId xmlns:a16="http://schemas.microsoft.com/office/drawing/2014/main" val="2724843456"/>
                    </a:ext>
                  </a:extLst>
                </a:gridCol>
                <a:gridCol w="8224253">
                  <a:extLst>
                    <a:ext uri="{9D8B030D-6E8A-4147-A177-3AD203B41FA5}">
                      <a16:colId xmlns:a16="http://schemas.microsoft.com/office/drawing/2014/main" val="3363745770"/>
                    </a:ext>
                  </a:extLst>
                </a:gridCol>
              </a:tblGrid>
              <a:tr h="1540820">
                <a:tc>
                  <a:txBody>
                    <a:bodyPr/>
                    <a:lstStyle/>
                    <a:p>
                      <a:r>
                        <a:rPr lang="en-US" sz="2000" dirty="0">
                          <a:solidFill>
                            <a:schemeClr val="bg1"/>
                          </a:solidFill>
                          <a:effectLst/>
                          <a:latin typeface="Century Gothic" panose="020B0502020202020204" pitchFamily="34" charset="0"/>
                        </a:rPr>
                        <a:t>Encryption in rest</a:t>
                      </a:r>
                      <a:endParaRPr lang="en-CA" sz="2000" dirty="0">
                        <a:solidFill>
                          <a:schemeClr val="bg1"/>
                        </a:solidFill>
                        <a:effectLst/>
                        <a:latin typeface="Century Gothic" panose="020B0502020202020204" pitchFamily="34" charset="0"/>
                        <a:ea typeface="Calibri" panose="020F0502020204030204" pitchFamily="34" charset="0"/>
                      </a:endParaRPr>
                    </a:p>
                  </a:txBody>
                  <a:tcPr marL="63500" marR="63500" marT="63500" marB="63500"/>
                </a:tc>
                <a:tc>
                  <a:txBody>
                    <a:bodyPr/>
                    <a:lstStyle/>
                    <a:p>
                      <a:r>
                        <a:rPr lang="en-US" sz="2000" dirty="0">
                          <a:solidFill>
                            <a:schemeClr val="bg1"/>
                          </a:solidFill>
                          <a:effectLst/>
                          <a:latin typeface="Century Gothic" panose="020B0502020202020204" pitchFamily="34" charset="0"/>
                        </a:rPr>
                        <a:t>This refers to encrypting data that is not currently in use but is still stored somewhere within the system, such as database or server. This helps to mitigate risks such as security breaches and the malicious acquisition of data. </a:t>
                      </a:r>
                      <a:endParaRPr lang="en-CA" sz="2000" dirty="0">
                        <a:solidFill>
                          <a:schemeClr val="bg1"/>
                        </a:solidFill>
                        <a:effectLst/>
                        <a:latin typeface="Century Gothic" panose="020B0502020202020204" pitchFamily="34" charset="0"/>
                        <a:ea typeface="Calibri" panose="020F0502020204030204" pitchFamily="34" charset="0"/>
                      </a:endParaRPr>
                    </a:p>
                  </a:txBody>
                  <a:tcPr marL="63500" marR="63500" marT="63500" marB="63500"/>
                </a:tc>
                <a:extLst>
                  <a:ext uri="{0D108BD9-81ED-4DB2-BD59-A6C34878D82A}">
                    <a16:rowId xmlns:a16="http://schemas.microsoft.com/office/drawing/2014/main" val="2825156956"/>
                  </a:ext>
                </a:extLst>
              </a:tr>
              <a:tr h="1540820">
                <a:tc>
                  <a:txBody>
                    <a:bodyPr/>
                    <a:lstStyle/>
                    <a:p>
                      <a:r>
                        <a:rPr lang="en-US" sz="2000">
                          <a:solidFill>
                            <a:schemeClr val="bg1"/>
                          </a:solidFill>
                          <a:effectLst/>
                          <a:latin typeface="Century Gothic" panose="020B0502020202020204" pitchFamily="34" charset="0"/>
                        </a:rPr>
                        <a:t>Encryption at flight</a:t>
                      </a:r>
                      <a:endParaRPr lang="en-CA" sz="2000">
                        <a:solidFill>
                          <a:schemeClr val="bg1"/>
                        </a:solidFill>
                        <a:effectLst/>
                        <a:latin typeface="Century Gothic" panose="020B0502020202020204" pitchFamily="34" charset="0"/>
                        <a:ea typeface="Calibri" panose="020F0502020204030204" pitchFamily="34" charset="0"/>
                      </a:endParaRPr>
                    </a:p>
                  </a:txBody>
                  <a:tcPr marL="63500" marR="63500" marT="63500" marB="63500"/>
                </a:tc>
                <a:tc>
                  <a:txBody>
                    <a:bodyPr/>
                    <a:lstStyle/>
                    <a:p>
                      <a:r>
                        <a:rPr lang="en-US" sz="2000">
                          <a:solidFill>
                            <a:schemeClr val="bg1"/>
                          </a:solidFill>
                          <a:effectLst/>
                          <a:latin typeface="Century Gothic" panose="020B0502020202020204" pitchFamily="34" charset="0"/>
                        </a:rPr>
                        <a:t>This refers to encrypting data that is in the process or moving in to or out of the system or program. This data must be encrypted because it mitigates the potential threat of malicious data being input into the program, system, or database. </a:t>
                      </a:r>
                      <a:endParaRPr lang="en-CA" sz="2000">
                        <a:solidFill>
                          <a:schemeClr val="bg1"/>
                        </a:solidFill>
                        <a:effectLst/>
                        <a:latin typeface="Century Gothic" panose="020B0502020202020204" pitchFamily="34" charset="0"/>
                        <a:ea typeface="Calibri" panose="020F0502020204030204" pitchFamily="34" charset="0"/>
                      </a:endParaRPr>
                    </a:p>
                  </a:txBody>
                  <a:tcPr marL="63500" marR="63500" marT="63500" marB="63500"/>
                </a:tc>
                <a:extLst>
                  <a:ext uri="{0D108BD9-81ED-4DB2-BD59-A6C34878D82A}">
                    <a16:rowId xmlns:a16="http://schemas.microsoft.com/office/drawing/2014/main" val="3695115457"/>
                  </a:ext>
                </a:extLst>
              </a:tr>
              <a:tr h="1212598">
                <a:tc>
                  <a:txBody>
                    <a:bodyPr/>
                    <a:lstStyle/>
                    <a:p>
                      <a:r>
                        <a:rPr lang="en-US" sz="2000">
                          <a:solidFill>
                            <a:schemeClr val="bg1"/>
                          </a:solidFill>
                          <a:effectLst/>
                          <a:latin typeface="Century Gothic" panose="020B0502020202020204" pitchFamily="34" charset="0"/>
                        </a:rPr>
                        <a:t>Encryption in use</a:t>
                      </a:r>
                      <a:endParaRPr lang="en-CA" sz="2000">
                        <a:solidFill>
                          <a:schemeClr val="bg1"/>
                        </a:solidFill>
                        <a:effectLst/>
                        <a:latin typeface="Century Gothic" panose="020B0502020202020204" pitchFamily="34" charset="0"/>
                        <a:ea typeface="Calibri" panose="020F0502020204030204" pitchFamily="34" charset="0"/>
                      </a:endParaRPr>
                    </a:p>
                  </a:txBody>
                  <a:tcPr marL="63500" marR="63500" marT="63500" marB="63500"/>
                </a:tc>
                <a:tc>
                  <a:txBody>
                    <a:bodyPr/>
                    <a:lstStyle/>
                    <a:p>
                      <a:r>
                        <a:rPr lang="en-US" sz="2000" dirty="0">
                          <a:solidFill>
                            <a:schemeClr val="bg1"/>
                          </a:solidFill>
                          <a:effectLst/>
                          <a:latin typeface="Century Gothic" panose="020B0502020202020204" pitchFamily="34" charset="0"/>
                        </a:rPr>
                        <a:t>This refers to encrypting data that is currently in use by the program, system, or user. Implementing the Triple A framework will help to encrypt the data in use.</a:t>
                      </a:r>
                      <a:endParaRPr lang="en-CA" sz="2000" dirty="0">
                        <a:solidFill>
                          <a:schemeClr val="bg1"/>
                        </a:solidFill>
                        <a:effectLst/>
                        <a:latin typeface="Century Gothic" panose="020B0502020202020204" pitchFamily="34" charset="0"/>
                        <a:ea typeface="Calibri" panose="020F0502020204030204" pitchFamily="34" charset="0"/>
                      </a:endParaRPr>
                    </a:p>
                  </a:txBody>
                  <a:tcPr marL="63500" marR="63500" marT="63500" marB="63500"/>
                </a:tc>
                <a:extLst>
                  <a:ext uri="{0D108BD9-81ED-4DB2-BD59-A6C34878D82A}">
                    <a16:rowId xmlns:a16="http://schemas.microsoft.com/office/drawing/2014/main" val="1458648164"/>
                  </a:ext>
                </a:extLst>
              </a:tr>
            </a:tbl>
          </a:graphicData>
        </a:graphic>
      </p:graphicFrame>
      <p:pic>
        <p:nvPicPr>
          <p:cNvPr id="5" name="Audio 4">
            <a:hlinkClick r:id="" action="ppaction://media"/>
            <a:extLst>
              <a:ext uri="{FF2B5EF4-FFF2-40B4-BE49-F238E27FC236}">
                <a16:creationId xmlns:a16="http://schemas.microsoft.com/office/drawing/2014/main" id="{B68E99E1-A3B7-7E11-7AE4-230902DE12A2}"/>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61075" t="-161075" r="-161075" b="-1610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0291"/>
    </mc:Choice>
    <mc:Fallback>
      <p:transition spd="slow" advTm="202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8"/>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TRIPLE-A POLICIES</a:t>
            </a:r>
            <a:endParaRPr/>
          </a:p>
        </p:txBody>
      </p:sp>
      <p:pic>
        <p:nvPicPr>
          <p:cNvPr id="190" name="Google Shape;190;p8"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graphicFrame>
        <p:nvGraphicFramePr>
          <p:cNvPr id="2" name="Table 1">
            <a:extLst>
              <a:ext uri="{FF2B5EF4-FFF2-40B4-BE49-F238E27FC236}">
                <a16:creationId xmlns:a16="http://schemas.microsoft.com/office/drawing/2014/main" id="{C948A66C-242C-584F-7933-6DD260B18E64}"/>
              </a:ext>
            </a:extLst>
          </p:cNvPr>
          <p:cNvGraphicFramePr>
            <a:graphicFrameLocks noGrp="1"/>
          </p:cNvGraphicFramePr>
          <p:nvPr>
            <p:extLst>
              <p:ext uri="{D42A27DB-BD31-4B8C-83A1-F6EECF244321}">
                <p14:modId xmlns:p14="http://schemas.microsoft.com/office/powerpoint/2010/main" val="3042664318"/>
              </p:ext>
            </p:extLst>
          </p:nvPr>
        </p:nvGraphicFramePr>
        <p:xfrm>
          <a:off x="685800" y="1900085"/>
          <a:ext cx="10333702" cy="4812783"/>
        </p:xfrm>
        <a:graphic>
          <a:graphicData uri="http://schemas.openxmlformats.org/drawingml/2006/table">
            <a:tbl>
              <a:tblPr firstRow="1" firstCol="1">
                <a:tableStyleId>{802198C4-3087-4945-87E3-76CBB3509B7E}</a:tableStyleId>
              </a:tblPr>
              <a:tblGrid>
                <a:gridCol w="1976122">
                  <a:extLst>
                    <a:ext uri="{9D8B030D-6E8A-4147-A177-3AD203B41FA5}">
                      <a16:colId xmlns:a16="http://schemas.microsoft.com/office/drawing/2014/main" val="2502816700"/>
                    </a:ext>
                  </a:extLst>
                </a:gridCol>
                <a:gridCol w="8357580">
                  <a:extLst>
                    <a:ext uri="{9D8B030D-6E8A-4147-A177-3AD203B41FA5}">
                      <a16:colId xmlns:a16="http://schemas.microsoft.com/office/drawing/2014/main" val="3528894529"/>
                    </a:ext>
                  </a:extLst>
                </a:gridCol>
              </a:tblGrid>
              <a:tr h="1510783">
                <a:tc>
                  <a:txBody>
                    <a:bodyPr/>
                    <a:lstStyle/>
                    <a:p>
                      <a:r>
                        <a:rPr lang="en-US" sz="2000">
                          <a:solidFill>
                            <a:schemeClr val="bg1"/>
                          </a:solidFill>
                          <a:effectLst/>
                          <a:latin typeface="Century Gothic" panose="020B0502020202020204" pitchFamily="34" charset="0"/>
                        </a:rPr>
                        <a:t>Authentication</a:t>
                      </a:r>
                      <a:endParaRPr lang="en-CA" sz="2000">
                        <a:solidFill>
                          <a:schemeClr val="bg1"/>
                        </a:solidFill>
                        <a:effectLst/>
                        <a:latin typeface="Century Gothic" panose="020B0502020202020204" pitchFamily="34" charset="0"/>
                        <a:ea typeface="Calibri" panose="020F0502020204030204" pitchFamily="34" charset="0"/>
                      </a:endParaRPr>
                    </a:p>
                  </a:txBody>
                  <a:tcPr marL="63500" marR="63500" marT="63500" marB="63500"/>
                </a:tc>
                <a:tc>
                  <a:txBody>
                    <a:bodyPr/>
                    <a:lstStyle/>
                    <a:p>
                      <a:r>
                        <a:rPr lang="en-US" sz="2000">
                          <a:solidFill>
                            <a:schemeClr val="bg1"/>
                          </a:solidFill>
                          <a:effectLst/>
                          <a:latin typeface="Century Gothic" panose="020B0502020202020204" pitchFamily="34" charset="0"/>
                        </a:rPr>
                        <a:t>This is the portion of the framework that verifies the identity of the user trying to access the data. This can include usernames, ID numbers, password, or secondary authentication such as secure codes sent to an associated email or phone number. </a:t>
                      </a:r>
                      <a:endParaRPr lang="en-CA" sz="2000">
                        <a:solidFill>
                          <a:schemeClr val="bg1"/>
                        </a:solidFill>
                        <a:effectLst/>
                        <a:latin typeface="Century Gothic" panose="020B0502020202020204" pitchFamily="34" charset="0"/>
                        <a:ea typeface="Calibri" panose="020F0502020204030204" pitchFamily="34" charset="0"/>
                      </a:endParaRPr>
                    </a:p>
                  </a:txBody>
                  <a:tcPr marL="63500" marR="63500" marT="63500" marB="63500"/>
                </a:tc>
                <a:extLst>
                  <a:ext uri="{0D108BD9-81ED-4DB2-BD59-A6C34878D82A}">
                    <a16:rowId xmlns:a16="http://schemas.microsoft.com/office/drawing/2014/main" val="2312536852"/>
                  </a:ext>
                </a:extLst>
              </a:tr>
              <a:tr h="1510783">
                <a:tc>
                  <a:txBody>
                    <a:bodyPr/>
                    <a:lstStyle/>
                    <a:p>
                      <a:r>
                        <a:rPr lang="en-US" sz="2000">
                          <a:solidFill>
                            <a:schemeClr val="bg1"/>
                          </a:solidFill>
                          <a:effectLst/>
                          <a:latin typeface="Century Gothic" panose="020B0502020202020204" pitchFamily="34" charset="0"/>
                        </a:rPr>
                        <a:t>Authorization</a:t>
                      </a:r>
                      <a:endParaRPr lang="en-CA" sz="2000">
                        <a:solidFill>
                          <a:schemeClr val="bg1"/>
                        </a:solidFill>
                        <a:effectLst/>
                        <a:latin typeface="Century Gothic" panose="020B0502020202020204" pitchFamily="34" charset="0"/>
                        <a:ea typeface="Calibri" panose="020F0502020204030204" pitchFamily="34" charset="0"/>
                      </a:endParaRPr>
                    </a:p>
                  </a:txBody>
                  <a:tcPr marL="63500" marR="63500" marT="63500" marB="63500"/>
                </a:tc>
                <a:tc>
                  <a:txBody>
                    <a:bodyPr/>
                    <a:lstStyle/>
                    <a:p>
                      <a:r>
                        <a:rPr lang="en-US" sz="2000">
                          <a:solidFill>
                            <a:schemeClr val="bg1"/>
                          </a:solidFill>
                          <a:effectLst/>
                          <a:latin typeface="Century Gothic" panose="020B0502020202020204" pitchFamily="34" charset="0"/>
                        </a:rPr>
                        <a:t>This is the portion of the framework that verifies the user has the specified level of clearance to access certain data levels. This helps mitigate users having access to viewing and modifying data they do not require. This limits the number of users who have access to sensitive data.</a:t>
                      </a:r>
                      <a:endParaRPr lang="en-CA" sz="2000">
                        <a:solidFill>
                          <a:schemeClr val="bg1"/>
                        </a:solidFill>
                        <a:effectLst/>
                        <a:latin typeface="Century Gothic" panose="020B0502020202020204" pitchFamily="34" charset="0"/>
                        <a:ea typeface="Calibri" panose="020F0502020204030204" pitchFamily="34" charset="0"/>
                      </a:endParaRPr>
                    </a:p>
                  </a:txBody>
                  <a:tcPr marL="63500" marR="63500" marT="63500" marB="63500"/>
                </a:tc>
                <a:extLst>
                  <a:ext uri="{0D108BD9-81ED-4DB2-BD59-A6C34878D82A}">
                    <a16:rowId xmlns:a16="http://schemas.microsoft.com/office/drawing/2014/main" val="2097750610"/>
                  </a:ext>
                </a:extLst>
              </a:tr>
              <a:tr h="1510783">
                <a:tc>
                  <a:txBody>
                    <a:bodyPr/>
                    <a:lstStyle/>
                    <a:p>
                      <a:r>
                        <a:rPr lang="en-US" sz="2000">
                          <a:solidFill>
                            <a:schemeClr val="bg1"/>
                          </a:solidFill>
                          <a:effectLst/>
                          <a:latin typeface="Century Gothic" panose="020B0502020202020204" pitchFamily="34" charset="0"/>
                        </a:rPr>
                        <a:t>Accounting</a:t>
                      </a:r>
                      <a:endParaRPr lang="en-CA" sz="2000">
                        <a:solidFill>
                          <a:schemeClr val="bg1"/>
                        </a:solidFill>
                        <a:effectLst/>
                        <a:latin typeface="Century Gothic" panose="020B0502020202020204" pitchFamily="34" charset="0"/>
                        <a:ea typeface="Calibri" panose="020F0502020204030204" pitchFamily="34" charset="0"/>
                      </a:endParaRPr>
                    </a:p>
                  </a:txBody>
                  <a:tcPr marL="63500" marR="63500" marT="63500" marB="63500"/>
                </a:tc>
                <a:tc>
                  <a:txBody>
                    <a:bodyPr/>
                    <a:lstStyle/>
                    <a:p>
                      <a:r>
                        <a:rPr lang="en-US" sz="2000" dirty="0">
                          <a:solidFill>
                            <a:schemeClr val="bg1"/>
                          </a:solidFill>
                          <a:effectLst/>
                          <a:latin typeface="Century Gothic" panose="020B0502020202020204" pitchFamily="34" charset="0"/>
                        </a:rPr>
                        <a:t>This is the portion of the framework that tracks the activity of the users which provides a level of security by holding users accountable for changes made from their activity. This also provides a map of activities to be reviewed and used in the event of security breaches. </a:t>
                      </a:r>
                      <a:endParaRPr lang="en-CA" sz="2000" dirty="0">
                        <a:solidFill>
                          <a:schemeClr val="bg1"/>
                        </a:solidFill>
                        <a:effectLst/>
                        <a:latin typeface="Century Gothic" panose="020B0502020202020204" pitchFamily="34" charset="0"/>
                        <a:ea typeface="Calibri" panose="020F0502020204030204" pitchFamily="34" charset="0"/>
                      </a:endParaRPr>
                    </a:p>
                  </a:txBody>
                  <a:tcPr marL="63500" marR="63500" marT="63500" marB="63500"/>
                </a:tc>
                <a:extLst>
                  <a:ext uri="{0D108BD9-81ED-4DB2-BD59-A6C34878D82A}">
                    <a16:rowId xmlns:a16="http://schemas.microsoft.com/office/drawing/2014/main" val="347789644"/>
                  </a:ext>
                </a:extLst>
              </a:tr>
            </a:tbl>
          </a:graphicData>
        </a:graphic>
      </p:graphicFrame>
      <p:pic>
        <p:nvPicPr>
          <p:cNvPr id="5" name="Audio 4">
            <a:hlinkClick r:id="" action="ppaction://media"/>
            <a:extLst>
              <a:ext uri="{FF2B5EF4-FFF2-40B4-BE49-F238E27FC236}">
                <a16:creationId xmlns:a16="http://schemas.microsoft.com/office/drawing/2014/main" id="{2E71E203-847A-6E31-3B84-A786FA1A2B11}"/>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61075" t="-161075" r="-161075" b="-1610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0062"/>
    </mc:Choice>
    <mc:Fallback>
      <p:transition spd="slow" advTm="200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a:t>Unit Testing</a:t>
            </a:r>
            <a:endParaRPr/>
          </a:p>
        </p:txBody>
      </p:sp>
      <p:sp>
        <p:nvSpPr>
          <p:cNvPr id="196" name="Google Shape;196;g9504e29505_0_0"/>
          <p:cNvSpPr txBox="1">
            <a:spLocks noGrp="1"/>
          </p:cNvSpPr>
          <p:nvPr>
            <p:ph type="body" idx="1"/>
          </p:nvPr>
        </p:nvSpPr>
        <p:spPr>
          <a:xfrm>
            <a:off x="685800" y="2194560"/>
            <a:ext cx="10820400" cy="40242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800"/>
              <a:buNone/>
            </a:pPr>
            <a:r>
              <a:rPr lang="en-US" dirty="0"/>
              <a:t>Unit testing is “a type of software testing that focuses on individual units or components of a software system (</a:t>
            </a:r>
            <a:r>
              <a:rPr lang="en-US" dirty="0" err="1"/>
              <a:t>GeeksForGeeks</a:t>
            </a:r>
            <a:r>
              <a:rPr lang="en-US" dirty="0"/>
              <a:t>, 2023).</a:t>
            </a:r>
          </a:p>
          <a:p>
            <a:pPr marL="0" lvl="0" indent="0" algn="l" rtl="0">
              <a:lnSpc>
                <a:spcPct val="90000"/>
              </a:lnSpc>
              <a:spcBef>
                <a:spcPts val="1000"/>
              </a:spcBef>
              <a:spcAft>
                <a:spcPts val="0"/>
              </a:spcAft>
              <a:buSzPts val="1800"/>
              <a:buNone/>
            </a:pPr>
            <a:r>
              <a:rPr lang="en-US" dirty="0"/>
              <a:t>The unit tests displayed are:</a:t>
            </a:r>
          </a:p>
          <a:p>
            <a:pPr marL="342900"/>
            <a:r>
              <a:rPr lang="en-US" dirty="0"/>
              <a:t>Testing a collection’s capacity</a:t>
            </a:r>
          </a:p>
          <a:p>
            <a:pPr marL="342900"/>
            <a:r>
              <a:rPr lang="en-US" dirty="0"/>
              <a:t>Verifying resizing increases the collection size</a:t>
            </a:r>
          </a:p>
          <a:p>
            <a:pPr marL="342900"/>
            <a:r>
              <a:rPr lang="en-US" dirty="0"/>
              <a:t>Verifying resizing decreases the collection size</a:t>
            </a:r>
            <a:endParaRPr dirty="0"/>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527096FF-2972-36D6-F5AA-B16CE22E4DE1}"/>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61075" t="-161075" r="-161075" b="-1610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9725"/>
    </mc:Choice>
    <mc:Fallback>
      <p:transition spd="slow" advTm="97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E53B-D020-E991-4F26-F0047F21C354}"/>
              </a:ext>
            </a:extLst>
          </p:cNvPr>
          <p:cNvSpPr>
            <a:spLocks noGrp="1"/>
          </p:cNvSpPr>
          <p:nvPr>
            <p:ph type="title"/>
          </p:nvPr>
        </p:nvSpPr>
        <p:spPr/>
        <p:txBody>
          <a:bodyPr/>
          <a:lstStyle/>
          <a:p>
            <a:r>
              <a:rPr lang="en-US" dirty="0"/>
              <a:t>Testing a collection’s capacity</a:t>
            </a:r>
            <a:br>
              <a:rPr lang="en-US" dirty="0"/>
            </a:br>
            <a:endParaRPr lang="en-CA" dirty="0"/>
          </a:p>
        </p:txBody>
      </p:sp>
      <p:pic>
        <p:nvPicPr>
          <p:cNvPr id="5" name="Picture 4" descr="Text&#10;&#10;Description automatically generated">
            <a:extLst>
              <a:ext uri="{FF2B5EF4-FFF2-40B4-BE49-F238E27FC236}">
                <a16:creationId xmlns:a16="http://schemas.microsoft.com/office/drawing/2014/main" id="{F12F18EF-D3EE-CAA3-079B-EC01D88079AC}"/>
              </a:ext>
            </a:extLst>
          </p:cNvPr>
          <p:cNvPicPr>
            <a:picLocks noChangeAspect="1"/>
          </p:cNvPicPr>
          <p:nvPr/>
        </p:nvPicPr>
        <p:blipFill>
          <a:blip r:embed="rId5"/>
          <a:stretch>
            <a:fillRect/>
          </a:stretch>
        </p:blipFill>
        <p:spPr>
          <a:xfrm>
            <a:off x="993578" y="2110521"/>
            <a:ext cx="10512622" cy="2946845"/>
          </a:xfrm>
          <a:prstGeom prst="rect">
            <a:avLst/>
          </a:prstGeom>
        </p:spPr>
      </p:pic>
      <p:pic>
        <p:nvPicPr>
          <p:cNvPr id="6" name="Audio 5">
            <a:hlinkClick r:id="" action="ppaction://media"/>
            <a:extLst>
              <a:ext uri="{FF2B5EF4-FFF2-40B4-BE49-F238E27FC236}">
                <a16:creationId xmlns:a16="http://schemas.microsoft.com/office/drawing/2014/main" id="{B733FDE1-DF9F-6ECC-ACAF-07F51BCCDA21}"/>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708870381"/>
      </p:ext>
    </p:extLst>
  </p:cSld>
  <p:clrMapOvr>
    <a:masterClrMapping/>
  </p:clrMapOvr>
  <mc:AlternateContent xmlns:mc="http://schemas.openxmlformats.org/markup-compatibility/2006">
    <mc:Choice xmlns:p14="http://schemas.microsoft.com/office/powerpoint/2010/main" Requires="p14">
      <p:transition spd="slow" p14:dur="2000" advTm="11730"/>
    </mc:Choice>
    <mc:Fallback>
      <p:transition spd="slow" advTm="117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4"/>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19267F6D1A260A4394C18F5AF72445EA" ma:contentTypeVersion="3" ma:contentTypeDescription="Create a new document." ma:contentTypeScope="" ma:versionID="d6a723735a0ade9a92961b83aee31dda">
  <xsd:schema xmlns:xsd="http://www.w3.org/2001/XMLSchema" xmlns:xs="http://www.w3.org/2001/XMLSchema" xmlns:p="http://schemas.microsoft.com/office/2006/metadata/properties" targetNamespace="http://schemas.microsoft.com/office/2006/metadata/properties" ma:root="true" ma:fieldsID="e345bd7673956a623930e5662e321f3a">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4"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398236C-7FA9-40C9-B456-AA158A506A32}">
  <ds:schemaRefs>
    <ds:schemaRef ds:uri="http://schemas.microsoft.com/sharepoint/v3/contenttype/forms"/>
  </ds:schemaRefs>
</ds:datastoreItem>
</file>

<file path=customXml/itemProps2.xml><?xml version="1.0" encoding="utf-8"?>
<ds:datastoreItem xmlns:ds="http://schemas.openxmlformats.org/officeDocument/2006/customXml" ds:itemID="{3DB4D054-FC38-43E0-B24C-8E3420B75B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3.xml><?xml version="1.0" encoding="utf-8"?>
<ds:datastoreItem xmlns:ds="http://schemas.openxmlformats.org/officeDocument/2006/customXml" ds:itemID="{3E9B35DD-16B6-4415-A905-CDACA4FC6DBE}">
  <ds:schemaRefs>
    <ds:schemaRef ds:uri="http://schemas.openxmlformats.org/package/2006/metadata/core-properties"/>
    <ds:schemaRef ds:uri="http://www.w3.org/XML/1998/namespace"/>
    <ds:schemaRef ds:uri="http://schemas.microsoft.com/office/2006/documentManagement/types"/>
    <ds:schemaRef ds:uri="http://purl.org/dc/elements/1.1/"/>
    <ds:schemaRef ds:uri="http://purl.org/dc/dcmitype/"/>
    <ds:schemaRef ds:uri="http://schemas.microsoft.com/office/2006/metadata/properties"/>
    <ds:schemaRef ds:uri="http://schemas.microsoft.com/office/infopath/2007/PartnerControls"/>
    <ds:schemaRef ds:uri="http://purl.org/dc/terms/"/>
  </ds:schemaRefs>
</ds:datastoreItem>
</file>

<file path=docProps/app.xml><?xml version="1.0" encoding="utf-8"?>
<Properties xmlns="http://schemas.openxmlformats.org/officeDocument/2006/extended-properties" xmlns:vt="http://schemas.openxmlformats.org/officeDocument/2006/docPropsVTypes">
  <TotalTime>209</TotalTime>
  <Words>1471</Words>
  <Application>Microsoft Office PowerPoint</Application>
  <PresentationFormat>Widescreen</PresentationFormat>
  <Paragraphs>143</Paragraphs>
  <Slides>17</Slides>
  <Notes>17</Notes>
  <HiddenSlides>0</HiddenSlides>
  <MMClips>17</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Calibri</vt:lpstr>
      <vt:lpstr>Century Gothic</vt:lpstr>
      <vt:lpstr>Arial</vt:lpstr>
      <vt:lpstr>Vapor Trail</vt:lpstr>
      <vt:lpstr>Green Pace</vt:lpstr>
      <vt:lpstr>OVERVIEW: DEFENSE IN DEPTH</vt:lpstr>
      <vt:lpstr>THREATS MATRIX</vt:lpstr>
      <vt:lpstr>10 PRINCIPLES</vt:lpstr>
      <vt:lpstr>CODING STANDARDS</vt:lpstr>
      <vt:lpstr>ENCRYPTION POLICIES</vt:lpstr>
      <vt:lpstr>TRIPLE-A POLICIES</vt:lpstr>
      <vt:lpstr>Unit Testing</vt:lpstr>
      <vt:lpstr>Testing a collection’s capacity </vt:lpstr>
      <vt:lpstr>Verifying resizing increases the collection size </vt:lpstr>
      <vt:lpstr>Verifying resizing decreases the collection size </vt:lpstr>
      <vt:lpstr>AUTOMATION SUMMARY</vt:lpstr>
      <vt:lpstr>TOOLS</vt:lpstr>
      <vt:lpstr>RISKS AND BENEFITS</vt:lpstr>
      <vt:lpstr>RECOMMENDATIONS</vt:lpstr>
      <vt:lpstr>CONCLUSIONS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405 Project Two Presentation Template</dc:title>
  <dc:creator>Kathy Shields</dc:creator>
  <cp:lastModifiedBy>Evey Pin</cp:lastModifiedBy>
  <cp:revision>20</cp:revision>
  <dcterms:created xsi:type="dcterms:W3CDTF">2020-08-19T17:59:24Z</dcterms:created>
  <dcterms:modified xsi:type="dcterms:W3CDTF">2023-04-17T01:05:43Z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DA78308B-55B0-44AB-B406-C6A80F5E53EB</vt:lpwstr>
  </property>
  <property fmtid="{D5CDD505-2E9C-101B-9397-08002B2CF9AE}" pid="3" name="ArticulatePath">
    <vt:lpwstr>CS 405 P2 Presentation Template</vt:lpwstr>
  </property>
  <property fmtid="{D5CDD505-2E9C-101B-9397-08002B2CF9AE}" pid="4" name="ContentTypeId">
    <vt:lpwstr>0x01010019267F6D1A260A4394C18F5AF72445EA</vt:lpwstr>
  </property>
</Properties>
</file>